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476" r:id="rId2"/>
    <p:sldId id="621" r:id="rId3"/>
    <p:sldId id="478" r:id="rId4"/>
    <p:sldId id="479" r:id="rId5"/>
    <p:sldId id="501" r:id="rId6"/>
    <p:sldId id="645" r:id="rId7"/>
    <p:sldId id="646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606" r:id="rId16"/>
    <p:sldId id="630" r:id="rId17"/>
    <p:sldId id="631" r:id="rId18"/>
    <p:sldId id="647" r:id="rId19"/>
    <p:sldId id="648" r:id="rId20"/>
    <p:sldId id="649" r:id="rId21"/>
    <p:sldId id="632" r:id="rId22"/>
    <p:sldId id="650" r:id="rId23"/>
    <p:sldId id="651" r:id="rId24"/>
    <p:sldId id="652" r:id="rId25"/>
    <p:sldId id="642" r:id="rId26"/>
    <p:sldId id="643" r:id="rId27"/>
    <p:sldId id="644" r:id="rId28"/>
    <p:sldId id="639" r:id="rId29"/>
    <p:sldId id="640" r:id="rId30"/>
    <p:sldId id="641" r:id="rId31"/>
    <p:sldId id="653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502" r:id="rId41"/>
    <p:sldId id="490" r:id="rId42"/>
    <p:sldId id="491" r:id="rId43"/>
    <p:sldId id="492" r:id="rId44"/>
    <p:sldId id="493" r:id="rId45"/>
    <p:sldId id="494" r:id="rId46"/>
    <p:sldId id="495" r:id="rId47"/>
    <p:sldId id="614" r:id="rId48"/>
    <p:sldId id="610" r:id="rId49"/>
    <p:sldId id="611" r:id="rId50"/>
    <p:sldId id="612" r:id="rId51"/>
    <p:sldId id="503" r:id="rId52"/>
    <p:sldId id="496" r:id="rId53"/>
    <p:sldId id="497" r:id="rId54"/>
    <p:sldId id="498" r:id="rId55"/>
    <p:sldId id="499" r:id="rId56"/>
    <p:sldId id="500" r:id="rId57"/>
    <p:sldId id="615" r:id="rId58"/>
    <p:sldId id="616" r:id="rId59"/>
    <p:sldId id="617" r:id="rId60"/>
    <p:sldId id="618" r:id="rId61"/>
    <p:sldId id="620" r:id="rId62"/>
    <p:sldId id="441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88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F073D-DE9C-47F2-AEE7-31F154A730EF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BC8B5-1F50-484B-83B6-E1F731A9C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6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2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oon 6"/>
          <p:cNvSpPr/>
          <p:nvPr userDrawn="1"/>
        </p:nvSpPr>
        <p:spPr>
          <a:xfrm rot="15501404">
            <a:off x="4543898" y="-850620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 userDrawn="1"/>
        </p:nvSpPr>
        <p:spPr>
          <a:xfrm rot="15501404">
            <a:off x="4939475" y="-779596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428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2105" y="6369654"/>
            <a:ext cx="53781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BFF93E2-064C-47DE-BFBD-A205D83E35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0" y="1299411"/>
            <a:ext cx="78867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Stat\Downloads\logo_ipb_mulai_2013.pn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60" y="6369654"/>
            <a:ext cx="452389" cy="41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6583577" y="6301092"/>
            <a:ext cx="203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Departemen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Statistika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FMIPA – IPB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6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oon 6"/>
          <p:cNvSpPr/>
          <p:nvPr userDrawn="1"/>
        </p:nvSpPr>
        <p:spPr>
          <a:xfrm rot="15501404">
            <a:off x="4543898" y="-850620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 userDrawn="1"/>
        </p:nvSpPr>
        <p:spPr>
          <a:xfrm rot="15501404">
            <a:off x="4939475" y="-779596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4285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2105" y="6369654"/>
            <a:ext cx="53781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BFF93E2-064C-47DE-BFBD-A205D83E351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0" y="1299411"/>
            <a:ext cx="78867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Stat\Downloads\logo_ipb_mulai_2013.pn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60" y="6369654"/>
            <a:ext cx="452389" cy="41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6583577" y="6301092"/>
            <a:ext cx="203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Departemen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Statistika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FMIPA – IPB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0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oon 6"/>
          <p:cNvSpPr/>
          <p:nvPr userDrawn="1"/>
        </p:nvSpPr>
        <p:spPr>
          <a:xfrm rot="15501404">
            <a:off x="4543898" y="-850620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oon 7"/>
          <p:cNvSpPr/>
          <p:nvPr userDrawn="1"/>
        </p:nvSpPr>
        <p:spPr>
          <a:xfrm rot="15501404">
            <a:off x="4939475" y="-779596"/>
            <a:ext cx="3537449" cy="14887268"/>
          </a:xfrm>
          <a:prstGeom prst="moon">
            <a:avLst>
              <a:gd name="adj" fmla="val 610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Stat\Downloads\logo_ipb_mulai_2013.pn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60" y="6369654"/>
            <a:ext cx="452389" cy="418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6583577" y="6301092"/>
            <a:ext cx="203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Departemen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Statistika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FMIPA – IPB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31882"/>
            <a:ext cx="7886700" cy="12577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39340" y="4620441"/>
            <a:ext cx="14859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 userDrawn="1"/>
        </p:nvSpPr>
        <p:spPr>
          <a:xfrm>
            <a:off x="1411457" y="4550591"/>
            <a:ext cx="137160" cy="1371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3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9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2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3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AEA9B-3045-45C9-9EA7-ACAEAC8EF11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93E2-064C-47DE-BFBD-A205D83E3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6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47.wmf"/><Relationship Id="rId4" Type="http://schemas.openxmlformats.org/officeDocument/2006/relationships/image" Target="../media/image44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4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7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sil gambar untuk background elegant"/>
          <p:cNvPicPr/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33351"/>
            <a:ext cx="8886824" cy="6610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16137"/>
            <a:ext cx="7772400" cy="1393826"/>
          </a:xfrm>
        </p:spPr>
        <p:txBody>
          <a:bodyPr>
            <a:normAutofit fontScale="90000"/>
          </a:bodyPr>
          <a:lstStyle/>
          <a:p>
            <a:r>
              <a:rPr lang="en-US" sz="5300" b="1" dirty="0" err="1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Uji</a:t>
            </a:r>
            <a:r>
              <a:rPr lang="en-US" sz="5300" b="1" dirty="0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 </a:t>
            </a:r>
            <a:r>
              <a:rPr lang="en-US" sz="5300" b="1" dirty="0" err="1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Statistika</a:t>
            </a:r>
            <a:r>
              <a:rPr lang="en-US" sz="5300" b="1" dirty="0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 Non-</a:t>
            </a:r>
            <a:r>
              <a:rPr lang="en-US" sz="5300" b="1" dirty="0" err="1" smtClean="0">
                <a:solidFill>
                  <a:schemeClr val="accent6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Parametrik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1" dirty="0" err="1" smtClean="0"/>
              <a:t>disusun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oleh</a:t>
            </a:r>
            <a:r>
              <a:rPr lang="en-US" sz="1800" b="1" dirty="0" smtClean="0"/>
              <a:t>:</a:t>
            </a:r>
          </a:p>
          <a:p>
            <a:pPr algn="l"/>
            <a:r>
              <a:rPr lang="en-US" sz="1800" b="1" dirty="0" smtClean="0"/>
              <a:t>Bagus Sartono</a:t>
            </a:r>
          </a:p>
          <a:p>
            <a:pPr algn="l"/>
            <a:r>
              <a:rPr lang="en-US" sz="1800" b="1" dirty="0"/>
              <a:t>bagusco@gmail.com</a:t>
            </a:r>
          </a:p>
          <a:p>
            <a:pPr algn="l"/>
            <a:r>
              <a:rPr lang="en-US" sz="1800" b="1" dirty="0"/>
              <a:t>0852-1523-1823</a:t>
            </a:r>
          </a:p>
          <a:p>
            <a:pPr algn="l"/>
            <a:endParaRPr lang="en-US" sz="18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829049" y="1107712"/>
            <a:ext cx="14859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:\Users\Stat\Downloads\logo_ipb_mulai_201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9480" y="3869055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520411" y="4518388"/>
            <a:ext cx="4572000" cy="9094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15000"/>
              </a:lnSpc>
              <a:spcBef>
                <a:spcPts val="600"/>
              </a:spcBef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Departemen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Fakultas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Matematika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Pertanian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Bogor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4245627" y="589253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2019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501166" y="1037862"/>
            <a:ext cx="137160" cy="1371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Kriteria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enolakan</a:t>
            </a:r>
            <a:r>
              <a:rPr lang="en-US" dirty="0" smtClean="0"/>
              <a:t> H0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33087"/>
              </p:ext>
            </p:extLst>
          </p:nvPr>
        </p:nvGraphicFramePr>
        <p:xfrm>
          <a:off x="1447800" y="3124200"/>
          <a:ext cx="6096000" cy="28194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882">
                <a:tc rowSpan="4">
                  <a:txBody>
                    <a:bodyPr/>
                    <a:lstStyle/>
                    <a:p>
                      <a:pPr algn="ctr"/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verdana"/>
                        </a:rPr>
                        <a:t>Level of Significance for a</a:t>
                      </a:r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verdana"/>
                        </a:rPr>
                        <a:t>Directional Test</a:t>
                      </a:r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7807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.05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.025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.01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.005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verdana"/>
                        </a:rPr>
                        <a:t>Non-Directional Test</a:t>
                      </a:r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verdana"/>
                        </a:rPr>
                        <a:t>          N</a:t>
                      </a:r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verdana"/>
                        </a:rPr>
                        <a:t>0.10</a:t>
                      </a:r>
                      <a:endParaRPr lang="en-US" sz="16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.05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.02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verdana"/>
                        </a:rPr>
                        <a:t>.01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latin typeface="verdana"/>
                        </a:rPr>
                        <a:t>5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15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latin typeface="verdana"/>
                        </a:rPr>
                        <a:t>6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17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21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latin typeface="verdana"/>
                        </a:rPr>
                        <a:t>7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22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24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28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--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latin typeface="verdana"/>
                        </a:rPr>
                        <a:t>8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26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30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34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36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latin typeface="verdana"/>
                        </a:rPr>
                        <a:t>9</a:t>
                      </a:r>
                      <a:endParaRPr lang="en-US" sz="16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29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35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verdana"/>
                        </a:rPr>
                        <a:t>  39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verdana"/>
                        </a:rPr>
                        <a:t>  43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2362200" y="2740223"/>
            <a:ext cx="4419600" cy="30777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10785"/>
                </a:solidFill>
                <a:effectLst/>
                <a:latin typeface="Verdana" pitchFamily="34" charset="0"/>
                <a:cs typeface="Arial" pitchFamily="34" charset="0"/>
              </a:rPr>
              <a:t>Critical Values of ±W for Small Samples: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673535" y="1455628"/>
                <a:ext cx="7931846" cy="8309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just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2400" i="0" u="none" strike="noStrike" cap="none" normalizeH="0" baseline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Untuk</a:t>
                </a:r>
                <a14:m>
                  <m:oMath xmlns:m="http://schemas.openxmlformats.org/officeDocument/2006/math">
                    <m:r>
                      <a:rPr kumimoji="0" lang="en-US" sz="2400" i="1" u="none" strike="noStrike" cap="none" normalizeH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kumimoji="0" lang="en-US" sz="2400" i="1" u="none" strike="noStrike" cap="none" normalizeH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kumimoji="0" lang="en-US" sz="2400" i="1" u="none" strike="noStrike" cap="none" normalizeH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kecil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,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tolak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jika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i="1" u="none" strike="noStrike" cap="none" normalizeH="0" dirty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  <a:cs typeface="Arial" pitchFamily="34" charset="0"/>
                      </a:rPr>
                      <m:t>𝑊</m:t>
                    </m:r>
                  </m:oMath>
                </a14:m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melebihi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titik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kritis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pada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tabel</a:t>
                </a:r>
                <a:r>
                  <a:rPr kumimoji="0" lang="en-US" sz="2400" i="0" u="none" strike="noStrike" cap="none" normalizeH="0" dirty="0" smtClean="0">
                    <a:ln>
                      <a:noFill/>
                    </a:ln>
                    <a:effectLst/>
                    <a:cs typeface="Arial" pitchFamily="34" charset="0"/>
                  </a:rPr>
                  <a:t> </a:t>
                </a:r>
                <a:r>
                  <a:rPr kumimoji="0" lang="en-US" sz="2400" i="0" u="none" strike="noStrike" cap="none" normalizeH="0" dirty="0" err="1" smtClean="0">
                    <a:ln>
                      <a:noFill/>
                    </a:ln>
                    <a:effectLst/>
                    <a:cs typeface="Arial" pitchFamily="34" charset="0"/>
                  </a:rPr>
                  <a:t>berikut</a:t>
                </a:r>
                <a:endParaRPr kumimoji="0" lang="en-US" sz="4000" i="0" u="none" strike="noStrike" cap="none" normalizeH="0" baseline="0" dirty="0" smtClean="0">
                  <a:ln>
                    <a:noFill/>
                  </a:ln>
                  <a:effectLst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535" y="1455628"/>
                <a:ext cx="7931846" cy="830997"/>
              </a:xfrm>
              <a:prstGeom prst="rect">
                <a:avLst/>
              </a:prstGeom>
              <a:blipFill>
                <a:blip r:embed="rId2"/>
                <a:stretch>
                  <a:fillRect l="-1152" t="-5882" r="-1152" b="-1617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1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Penolakan</a:t>
            </a:r>
            <a:r>
              <a:rPr lang="en-US" dirty="0"/>
              <a:t> H0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503743"/>
              </p:ext>
            </p:extLst>
          </p:nvPr>
        </p:nvGraphicFramePr>
        <p:xfrm>
          <a:off x="1680576" y="2625666"/>
          <a:ext cx="1435100" cy="827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6" name="Equation" r:id="rId3" imgW="749160" imgH="431640" progId="Equation.3">
                  <p:embed/>
                </p:oleObj>
              </mc:Choice>
              <mc:Fallback>
                <p:oleObj name="Equation" r:id="rId3" imgW="749160" imgH="4316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576" y="2625666"/>
                        <a:ext cx="1435100" cy="8270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572651"/>
              </p:ext>
            </p:extLst>
          </p:nvPr>
        </p:nvGraphicFramePr>
        <p:xfrm>
          <a:off x="5406026" y="2593637"/>
          <a:ext cx="239485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7" name="Equation" r:id="rId5" imgW="1396800" imgH="444240" progId="Equation.3">
                  <p:embed/>
                </p:oleObj>
              </mc:Choice>
              <mc:Fallback>
                <p:oleObj name="Equation" r:id="rId5" imgW="1396800" imgH="4442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6026" y="2593637"/>
                        <a:ext cx="239485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1"/>
              <p:cNvSpPr>
                <a:spLocks noChangeArrowheads="1"/>
              </p:cNvSpPr>
              <p:nvPr/>
            </p:nvSpPr>
            <p:spPr bwMode="auto">
              <a:xfrm>
                <a:off x="628650" y="1400889"/>
                <a:ext cx="7886700" cy="83099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just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 err="1">
                    <a:cs typeface="Arial" pitchFamily="34" charset="0"/>
                  </a:rPr>
                  <a:t>Untuk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besar</a:t>
                </a:r>
                <a:r>
                  <a:rPr lang="en-US" sz="2400" dirty="0">
                    <a:cs typeface="Arial" pitchFamily="34" charset="0"/>
                  </a:rPr>
                  <a:t>, </a:t>
                </a:r>
                <a:r>
                  <a:rPr lang="en-US" sz="2400" dirty="0" err="1">
                    <a:cs typeface="Arial" pitchFamily="34" charset="0"/>
                  </a:rPr>
                  <a:t>tolak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jika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-</a:t>
                </a:r>
                <a:r>
                  <a:rPr lang="en-US" sz="2400" dirty="0" err="1" smtClean="0">
                    <a:cs typeface="Arial" pitchFamily="34" charset="0"/>
                  </a:rPr>
                  <a:t>hitung</a:t>
                </a:r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melebihi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titik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kritis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pada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:r>
                  <a:rPr lang="en-US" sz="2400" dirty="0" err="1">
                    <a:cs typeface="Arial" pitchFamily="34" charset="0"/>
                  </a:rPr>
                  <a:t>tabel</a:t>
                </a:r>
                <a:r>
                  <a:rPr lang="en-US" sz="24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𝑍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(normal </a:t>
                </a:r>
                <a:r>
                  <a:rPr lang="en-US" sz="2400" dirty="0" err="1">
                    <a:cs typeface="Arial" pitchFamily="34" charset="0"/>
                  </a:rPr>
                  <a:t>baku</a:t>
                </a:r>
                <a:r>
                  <a:rPr lang="en-US" sz="2400" dirty="0">
                    <a:cs typeface="Arial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7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400889"/>
                <a:ext cx="7886700" cy="830997"/>
              </a:xfrm>
              <a:prstGeom prst="rect">
                <a:avLst/>
              </a:prstGeom>
              <a:blipFill>
                <a:blip r:embed="rId7"/>
                <a:stretch>
                  <a:fillRect l="-1159" t="-5882" r="-1236" b="-1617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71845"/>
              </p:ext>
            </p:extLst>
          </p:nvPr>
        </p:nvGraphicFramePr>
        <p:xfrm>
          <a:off x="1412310" y="4033381"/>
          <a:ext cx="6096000" cy="176022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Level of Significance for a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verdana"/>
                        </a:rPr>
                        <a:t>Satu</a:t>
                      </a:r>
                      <a:r>
                        <a:rPr lang="en-US" sz="1400" b="1" dirty="0" smtClean="0">
                          <a:latin typeface="verdana"/>
                        </a:rPr>
                        <a:t> </a:t>
                      </a:r>
                      <a:r>
                        <a:rPr lang="en-US" sz="1400" b="1" dirty="0" err="1" smtClean="0">
                          <a:latin typeface="verdana"/>
                        </a:rPr>
                        <a:t>Arah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.05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verdana"/>
                        </a:rPr>
                        <a:t>.025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.01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.005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.0005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verdana"/>
                        </a:rPr>
                        <a:t>Dua</a:t>
                      </a:r>
                      <a:r>
                        <a:rPr lang="en-US" sz="1400" b="1" dirty="0" smtClean="0">
                          <a:latin typeface="verdana"/>
                        </a:rPr>
                        <a:t> </a:t>
                      </a:r>
                      <a:r>
                        <a:rPr lang="en-US" sz="1400" b="1" dirty="0" err="1" smtClean="0">
                          <a:latin typeface="verdana"/>
                        </a:rPr>
                        <a:t>Arah</a:t>
                      </a:r>
                      <a:endParaRPr lang="en-US" sz="1400" dirty="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--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.05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.02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.01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.001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verdana"/>
                        </a:rPr>
                        <a:t>z</a:t>
                      </a:r>
                      <a:r>
                        <a:rPr lang="en-US" sz="1400" b="1" baseline="-25000">
                          <a:latin typeface="verdana"/>
                        </a:rPr>
                        <a:t>critical</a:t>
                      </a:r>
                      <a:endParaRPr lang="en-US" sz="1400">
                        <a:latin typeface="verdana"/>
                      </a:endParaRP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verdana"/>
                        </a:rPr>
                        <a:t>  1.645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verdana"/>
                        </a:rPr>
                        <a:t>  1.960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verdana"/>
                        </a:rPr>
                        <a:t>  2.326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verdana"/>
                        </a:rPr>
                        <a:t>  2.576 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verdana"/>
                        </a:rPr>
                        <a:t>  3.291 </a:t>
                      </a:r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Bertanda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74896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/>
                  <a:t>Berdasarkan</a:t>
                </a:r>
                <a:r>
                  <a:rPr lang="en-US" dirty="0" smtClean="0"/>
                  <a:t> data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ingin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diuji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</a:t>
                </a:r>
                <a:r>
                  <a:rPr lang="en-US" dirty="0">
                    <a:sym typeface="Symbol"/>
                  </a:rPr>
                  <a:t>= 60</a:t>
                </a:r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</a:t>
                </a:r>
                <a:r>
                  <a:rPr lang="en-US" dirty="0">
                    <a:sym typeface="Symbol"/>
                  </a:rPr>
                  <a:t> 60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74896"/>
                <a:ext cx="7886700" cy="4351338"/>
              </a:xfrm>
              <a:blipFill>
                <a:blip r:embed="rId2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16541"/>
              </p:ext>
            </p:extLst>
          </p:nvPr>
        </p:nvGraphicFramePr>
        <p:xfrm>
          <a:off x="3188918" y="2863241"/>
          <a:ext cx="3200400" cy="329374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Responden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Nilai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3 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4 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45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30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8 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9 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10 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11 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12 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22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9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Bertanda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705753"/>
                  </p:ext>
                </p:extLst>
              </p:nvPr>
            </p:nvGraphicFramePr>
            <p:xfrm>
              <a:off x="914400" y="1600200"/>
              <a:ext cx="7543800" cy="4215765"/>
            </p:xfrm>
            <a:graphic>
              <a:graphicData uri="http://schemas.openxmlformats.org/drawingml/2006/table">
                <a:tbl>
                  <a:tblPr/>
                  <a:tblGrid>
                    <a:gridCol w="12573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err="1">
                              <a:solidFill>
                                <a:srgbClr val="000000"/>
                              </a:solidFill>
                              <a:latin typeface="+mn-lt"/>
                            </a:rPr>
                            <a:t>Responden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= </m:t>
                                </m:r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6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− 0</m:t>
                                </m:r>
                              </m:oMath>
                            </m:oMathPara>
                          </a14:m>
                          <a:endParaRPr lang="en-US" sz="1600" b="0" i="0" u="none" strike="noStrike" baseline="-25000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u="none" strike="noStrike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 (</a:t>
                          </a:r>
                          <a:r>
                            <a:rPr lang="en-US" sz="1800" b="0" i="0" u="none" strike="noStrike" dirty="0" err="1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peringkat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)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err="1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Peringkat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1800" b="0" i="0" u="none" strike="noStrike" dirty="0" err="1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Bertanda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78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45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52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9 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11 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78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12 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22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2705753"/>
                  </p:ext>
                </p:extLst>
              </p:nvPr>
            </p:nvGraphicFramePr>
            <p:xfrm>
              <a:off x="914400" y="1600200"/>
              <a:ext cx="7543800" cy="4215765"/>
            </p:xfrm>
            <a:graphic>
              <a:graphicData uri="http://schemas.openxmlformats.org/drawingml/2006/table">
                <a:tbl>
                  <a:tblPr/>
                  <a:tblGrid>
                    <a:gridCol w="12573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55816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err="1">
                              <a:solidFill>
                                <a:srgbClr val="000000"/>
                              </a:solidFill>
                              <a:latin typeface="+mn-lt"/>
                            </a:rPr>
                            <a:t>Responden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11957" r="-399517" b="-6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456" t="-11957" r="-301456" b="-6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456" t="-11957" r="-201456" b="-6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9517" t="-11957" r="-100483" b="-6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err="1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Peringkat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1800" b="0" i="0" u="none" strike="noStrike" dirty="0" err="1" smtClean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Bertanda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latin typeface="+mn-lt"/>
                          </a:endParaRP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78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36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-11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45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-7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52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9 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64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4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50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-5.5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11 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78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8.5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12 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22</a:t>
                          </a:r>
                        </a:p>
                      </a:txBody>
                      <a:tcPr marL="9525" marR="9525" marT="9525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latin typeface="+mn-lt"/>
                            </a:rPr>
                            <a:t>38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latin typeface="+mn-lt"/>
                            </a:rPr>
                            <a:t>-12</a:t>
                          </a:r>
                        </a:p>
                      </a:txBody>
                      <a:tcPr marL="9525" marR="9525" marT="9525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7218347" y="5927756"/>
            <a:ext cx="1297003" cy="443473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W = -</a:t>
            </a:r>
            <a:r>
              <a:rPr lang="en-US" b="1" dirty="0" smtClean="0">
                <a:solidFill>
                  <a:sysClr val="windowText" lastClr="000000"/>
                </a:solidFill>
              </a:rPr>
              <a:t>32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Bertanda</a:t>
            </a:r>
            <a:endParaRPr lang="en-US" dirty="0"/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335539"/>
              </p:ext>
            </p:extLst>
          </p:nvPr>
        </p:nvGraphicFramePr>
        <p:xfrm>
          <a:off x="848519" y="1633538"/>
          <a:ext cx="2874962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2" name="Equation" r:id="rId3" imgW="1676160" imgH="1130040" progId="Equation.3">
                  <p:embed/>
                </p:oleObj>
              </mc:Choice>
              <mc:Fallback>
                <p:oleObj name="Equation" r:id="rId3" imgW="1676160" imgH="1130040" progId="Equation.3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519" y="1633538"/>
                        <a:ext cx="2874962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139455"/>
              </p:ext>
            </p:extLst>
          </p:nvPr>
        </p:nvGraphicFramePr>
        <p:xfrm>
          <a:off x="848519" y="3980047"/>
          <a:ext cx="36464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3" name="Equation" r:id="rId5" imgW="1904760" imgH="431640" progId="Equation.3">
                  <p:embed/>
                </p:oleObj>
              </mc:Choice>
              <mc:Fallback>
                <p:oleObj name="Equation" r:id="rId5" imgW="1904760" imgH="431640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519" y="3980047"/>
                        <a:ext cx="3646488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1463" y="4995512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Symbol" pitchFamily="18" charset="2"/>
              <a:buChar char="a"/>
            </a:pPr>
            <a:r>
              <a:rPr lang="en-US" sz="2800" dirty="0" smtClean="0">
                <a:sym typeface="Symbol"/>
              </a:rPr>
              <a:t>= 5%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smtClean="0">
                <a:sym typeface="Wingdings" pitchFamily="2" charset="2"/>
              </a:rPr>
              <a:t>z-</a:t>
            </a:r>
            <a:r>
              <a:rPr lang="en-US" sz="2800" dirty="0" err="1" smtClean="0">
                <a:sym typeface="Wingdings" pitchFamily="2" charset="2"/>
              </a:rPr>
              <a:t>tabel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smtClean="0">
                <a:sym typeface="Wingdings" pitchFamily="2" charset="2"/>
              </a:rPr>
              <a:t>= </a:t>
            </a:r>
            <a:r>
              <a:rPr lang="en-US" sz="2800" dirty="0" smtClean="0">
                <a:sym typeface="Wingdings" pitchFamily="2" charset="2"/>
              </a:rPr>
              <a:t>1.96</a:t>
            </a:r>
          </a:p>
          <a:p>
            <a:pPr algn="ctr"/>
            <a:r>
              <a:rPr lang="en-US" sz="2800" dirty="0" err="1" smtClean="0">
                <a:sym typeface="Wingdings" pitchFamily="2" charset="2"/>
              </a:rPr>
              <a:t>Kesimpulan</a:t>
            </a:r>
            <a:r>
              <a:rPr lang="en-US" sz="2800" dirty="0" smtClean="0">
                <a:sym typeface="Wingdings" pitchFamily="2" charset="2"/>
              </a:rPr>
              <a:t>: </a:t>
            </a:r>
            <a:r>
              <a:rPr lang="en-US" sz="2800" dirty="0" err="1" smtClean="0">
                <a:sym typeface="Wingdings" pitchFamily="2" charset="2"/>
              </a:rPr>
              <a:t>Terima</a:t>
            </a:r>
            <a:r>
              <a:rPr lang="en-US" sz="2800" dirty="0" smtClean="0">
                <a:sym typeface="Wingdings" pitchFamily="2" charset="2"/>
              </a:rPr>
              <a:t> H0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yang </a:t>
            </a:r>
            <a:r>
              <a:rPr lang="en-US" dirty="0" err="1" smtClean="0"/>
              <a:t>digunakan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7000"/>
            <a:ext cx="7886700" cy="4779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Realisasi</a:t>
            </a:r>
            <a:r>
              <a:rPr lang="en-US" dirty="0"/>
              <a:t> APBD 2016 </a:t>
            </a:r>
            <a:r>
              <a:rPr lang="en-US" dirty="0" err="1"/>
              <a:t>dari</a:t>
            </a:r>
            <a:r>
              <a:rPr lang="en-US" dirty="0"/>
              <a:t> 81 </a:t>
            </a:r>
            <a:r>
              <a:rPr lang="en-US" dirty="0" err="1"/>
              <a:t>kab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endParaRPr lang="en-US" dirty="0"/>
          </a:p>
          <a:p>
            <a:r>
              <a:rPr lang="en-US" dirty="0"/>
              <a:t>APBD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Ekonomi</a:t>
            </a:r>
            <a:endParaRPr lang="en-US" dirty="0"/>
          </a:p>
          <a:p>
            <a:pPr lvl="1"/>
            <a:r>
              <a:rPr lang="en-US" dirty="0" err="1"/>
              <a:t>Kesehatan</a:t>
            </a:r>
            <a:endParaRPr lang="en-US" dirty="0"/>
          </a:p>
          <a:p>
            <a:pPr lvl="1"/>
            <a:r>
              <a:rPr lang="en-US" dirty="0" err="1"/>
              <a:t>Ketertiban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Keamanan</a:t>
            </a:r>
            <a:endParaRPr lang="en-US" dirty="0"/>
          </a:p>
          <a:p>
            <a:pPr lvl="1"/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/>
          </a:p>
          <a:p>
            <a:pPr lvl="1"/>
            <a:r>
              <a:rPr lang="en-US" dirty="0" err="1"/>
              <a:t>Pariwisata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Budaya</a:t>
            </a:r>
            <a:endParaRPr lang="en-US" dirty="0"/>
          </a:p>
          <a:p>
            <a:pPr lvl="1"/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pPr lvl="1"/>
            <a:r>
              <a:rPr lang="en-US" dirty="0" err="1"/>
              <a:t>Pendidikan</a:t>
            </a:r>
            <a:endParaRPr lang="en-US" dirty="0"/>
          </a:p>
          <a:p>
            <a:pPr lvl="1"/>
            <a:r>
              <a:rPr lang="en-US" dirty="0" err="1"/>
              <a:t>Perlindungan</a:t>
            </a:r>
            <a:r>
              <a:rPr lang="en-US" dirty="0"/>
              <a:t> </a:t>
            </a:r>
            <a:r>
              <a:rPr lang="en-US" dirty="0" err="1"/>
              <a:t>Sosial</a:t>
            </a:r>
            <a:endParaRPr lang="en-US" dirty="0"/>
          </a:p>
          <a:p>
            <a:pPr lvl="1"/>
            <a:r>
              <a:rPr lang="en-US" dirty="0" err="1"/>
              <a:t>Perumahan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Fasilitas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pPr lvl="1"/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 smtClean="0"/>
              <a:t>Lainnya</a:t>
            </a:r>
            <a:endParaRPr lang="en-US" dirty="0" smtClean="0"/>
          </a:p>
          <a:p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ujilah</a:t>
            </a:r>
            <a:r>
              <a:rPr lang="en-US" dirty="0" smtClean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b="1" dirty="0" smtClean="0"/>
              <a:t>Total</a:t>
            </a:r>
            <a:r>
              <a:rPr lang="en-US" dirty="0" smtClean="0"/>
              <a:t> </a:t>
            </a:r>
            <a:r>
              <a:rPr lang="en-US" dirty="0"/>
              <a:t>APBD per </a:t>
            </a:r>
            <a:r>
              <a:rPr lang="en-US" dirty="0" err="1"/>
              <a:t>kab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 smtClean="0"/>
              <a:t>berdistribusi</a:t>
            </a:r>
            <a:r>
              <a:rPr lang="en-US" dirty="0" smtClean="0"/>
              <a:t> normal?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Pemeriksaan</a:t>
            </a:r>
            <a:r>
              <a:rPr lang="en-US" dirty="0" smtClean="0"/>
              <a:t> </a:t>
            </a:r>
            <a:r>
              <a:rPr lang="en-US" dirty="0" err="1" smtClean="0"/>
              <a:t>Kenormalan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</a:p>
          <a:p>
            <a:r>
              <a:rPr lang="en-US" dirty="0" smtClean="0"/>
              <a:t>QQ-Plot</a:t>
            </a:r>
          </a:p>
          <a:p>
            <a:r>
              <a:rPr lang="en-US" dirty="0" smtClean="0"/>
              <a:t>Kolmogorov-Smirnov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yang </a:t>
            </a:r>
            <a:r>
              <a:rPr lang="en-US" dirty="0" err="1" smtClean="0"/>
              <a:t>menyebar</a:t>
            </a:r>
            <a:r>
              <a:rPr lang="en-US" dirty="0" smtClean="0"/>
              <a:t> normal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histogram yang </a:t>
            </a:r>
            <a:r>
              <a:rPr lang="en-US" dirty="0" err="1" smtClean="0"/>
              <a:t>berbentuk</a:t>
            </a:r>
            <a:r>
              <a:rPr lang="en-US" dirty="0" smtClean="0"/>
              <a:t> </a:t>
            </a:r>
            <a:r>
              <a:rPr lang="en-US" dirty="0" err="1" smtClean="0"/>
              <a:t>lonceng</a:t>
            </a:r>
            <a:r>
              <a:rPr lang="en-US" dirty="0" smtClean="0"/>
              <a:t> (bell-shape)</a:t>
            </a:r>
            <a:endParaRPr lang="en-US" dirty="0"/>
          </a:p>
        </p:txBody>
      </p:sp>
      <p:pic>
        <p:nvPicPr>
          <p:cNvPr id="44034" name="Picture 2" descr="Image result for histogram norm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/>
          <a:stretch/>
        </p:blipFill>
        <p:spPr bwMode="auto">
          <a:xfrm>
            <a:off x="1653436" y="2734957"/>
            <a:ext cx="6016328" cy="369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1364"/>
            <a:ext cx="7886700" cy="4351338"/>
          </a:xfrm>
        </p:spPr>
        <p:txBody>
          <a:bodyPr/>
          <a:lstStyle/>
          <a:p>
            <a:r>
              <a:rPr lang="en-US" dirty="0" err="1" smtClean="0"/>
              <a:t>Pilih</a:t>
            </a:r>
            <a:r>
              <a:rPr lang="en-US" dirty="0" smtClean="0"/>
              <a:t> Graphs &gt; Legacy Dialogs &gt; </a:t>
            </a:r>
            <a:r>
              <a:rPr lang="en-US" dirty="0" err="1" smtClean="0"/>
              <a:t>Klik</a:t>
            </a:r>
            <a:r>
              <a:rPr lang="en-US" dirty="0" smtClean="0"/>
              <a:t>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28" y="2166292"/>
            <a:ext cx="7311215" cy="44029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49286" y="5182386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menu Histogram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293541" y="4889756"/>
            <a:ext cx="290270" cy="2700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599850" y="2286001"/>
            <a:ext cx="779646" cy="332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59" y="1825625"/>
            <a:ext cx="4578415" cy="414339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674074" y="1267360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“TOTAL”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40995" y="1844875"/>
            <a:ext cx="2405" cy="5390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00208" y="6176963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Klik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tombol</a:t>
            </a:r>
            <a:r>
              <a:rPr lang="en-US" dirty="0" smtClean="0">
                <a:solidFill>
                  <a:sysClr val="windowText" lastClr="000000"/>
                </a:solidFill>
              </a:rPr>
              <a:t> OK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44463" y="5884333"/>
            <a:ext cx="290270" cy="2700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1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375271"/>
              </p:ext>
            </p:extLst>
          </p:nvPr>
        </p:nvGraphicFramePr>
        <p:xfrm>
          <a:off x="628650" y="1825625"/>
          <a:ext cx="788670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34">
                  <a:extLst>
                    <a:ext uri="{9D8B030D-6E8A-4147-A177-3AD203B41FA5}">
                      <a16:colId xmlns:a16="http://schemas.microsoft.com/office/drawing/2014/main" val="1361870159"/>
                    </a:ext>
                  </a:extLst>
                </a:gridCol>
                <a:gridCol w="2235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Banyaknya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populasi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parametrik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Non-parametric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Satu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0</a:t>
                      </a:r>
                      <a:r>
                        <a:rPr lang="en-US" sz="1600" dirty="0" smtClean="0"/>
                        <a:t>: µ = 50</a:t>
                      </a:r>
                    </a:p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: µ </a:t>
                      </a:r>
                      <a:r>
                        <a:rPr lang="en-US" sz="1600" dirty="0" smtClean="0">
                          <a:sym typeface="Symbol" panose="05050102010706020507" pitchFamily="18" charset="2"/>
                        </a:rPr>
                        <a:t> </a:t>
                      </a:r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One-sample t test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Sign test / binomial</a:t>
                      </a:r>
                      <a:r>
                        <a:rPr lang="en-US" sz="1600" baseline="0" dirty="0" smtClean="0"/>
                        <a:t> test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Wilcoxon Signed-Rank Test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Dua</a:t>
                      </a:r>
                      <a:r>
                        <a:rPr lang="en-US" sz="1600" dirty="0" smtClean="0"/>
                        <a:t> (</a:t>
                      </a:r>
                      <a:r>
                        <a:rPr lang="en-US" sz="1600" dirty="0" err="1" smtClean="0"/>
                        <a:t>saling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bebas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0</a:t>
                      </a:r>
                      <a:r>
                        <a:rPr lang="en-US" sz="1600" dirty="0" smtClean="0"/>
                        <a:t>: µ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 = µ</a:t>
                      </a:r>
                      <a:r>
                        <a:rPr lang="en-US" sz="1600" baseline="-25000" dirty="0" smtClean="0"/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: µ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ym typeface="Symbol" panose="05050102010706020507" pitchFamily="18" charset="2"/>
                        </a:rPr>
                        <a:t></a:t>
                      </a:r>
                      <a:r>
                        <a:rPr lang="en-US" sz="1600" dirty="0" smtClean="0"/>
                        <a:t> µ</a:t>
                      </a:r>
                      <a:r>
                        <a:rPr lang="en-US" sz="16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Independent-Samples t-test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Mann-</a:t>
                      </a:r>
                      <a:r>
                        <a:rPr lang="en-US" sz="1600" dirty="0" err="1" smtClean="0"/>
                        <a:t>whitney</a:t>
                      </a:r>
                      <a:r>
                        <a:rPr lang="en-US" sz="1600" dirty="0" smtClean="0"/>
                        <a:t> U test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Dua</a:t>
                      </a:r>
                      <a:r>
                        <a:rPr lang="en-US" sz="1600" dirty="0" smtClean="0"/>
                        <a:t> (</a:t>
                      </a:r>
                      <a:r>
                        <a:rPr lang="en-US" sz="1600" dirty="0" err="1" smtClean="0"/>
                        <a:t>berpasangan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0</a:t>
                      </a:r>
                      <a:r>
                        <a:rPr lang="en-US" sz="1600" dirty="0" smtClean="0"/>
                        <a:t>: µ</a:t>
                      </a:r>
                      <a:r>
                        <a:rPr lang="en-US" sz="1600" baseline="-25000" dirty="0" smtClean="0"/>
                        <a:t>1 </a:t>
                      </a:r>
                      <a:r>
                        <a:rPr lang="en-US" sz="1600" dirty="0" smtClean="0"/>
                        <a:t>= µ</a:t>
                      </a:r>
                      <a:r>
                        <a:rPr lang="en-US" sz="1600" baseline="-25000" dirty="0" smtClean="0"/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: µ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smtClean="0">
                          <a:sym typeface="Symbol" panose="05050102010706020507" pitchFamily="18" charset="2"/>
                        </a:rPr>
                        <a:t></a:t>
                      </a:r>
                      <a:r>
                        <a:rPr lang="en-US" sz="1600" dirty="0" smtClean="0"/>
                        <a:t> µ</a:t>
                      </a:r>
                      <a:r>
                        <a:rPr lang="en-US" sz="16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Paired-Samples t-test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Sign test</a:t>
                      </a:r>
                      <a:endParaRPr lang="en-US" sz="16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 smtClean="0"/>
                        <a:t>Wilcoxon Signed-Rank Test</a:t>
                      </a:r>
                      <a:endParaRPr lang="en-US" sz="160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8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Lebih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dua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0</a:t>
                      </a:r>
                      <a:r>
                        <a:rPr lang="en-US" sz="1600" dirty="0" smtClean="0"/>
                        <a:t>: µ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 = µ</a:t>
                      </a:r>
                      <a:r>
                        <a:rPr lang="en-US" sz="1600" baseline="-25000" dirty="0" smtClean="0"/>
                        <a:t>2</a:t>
                      </a:r>
                      <a:r>
                        <a:rPr lang="en-US" sz="1600" dirty="0" smtClean="0"/>
                        <a:t> = µ</a:t>
                      </a:r>
                      <a:r>
                        <a:rPr lang="en-US" sz="1600" baseline="-25000" dirty="0" smtClean="0"/>
                        <a:t>3</a:t>
                      </a:r>
                    </a:p>
                    <a:p>
                      <a:r>
                        <a:rPr lang="en-US" sz="1600" dirty="0" smtClean="0"/>
                        <a:t>H</a:t>
                      </a:r>
                      <a:r>
                        <a:rPr lang="en-US" sz="1600" baseline="-25000" dirty="0" smtClean="0"/>
                        <a:t>1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ada</a:t>
                      </a:r>
                      <a:r>
                        <a:rPr lang="en-US" sz="1600" baseline="0" dirty="0" smtClean="0"/>
                        <a:t> yang </a:t>
                      </a:r>
                      <a:r>
                        <a:rPr lang="en-US" sz="1600" baseline="0" dirty="0" err="1" smtClean="0"/>
                        <a:t>berbeda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/>
                        <a:t>One – Way </a:t>
                      </a:r>
                      <a:r>
                        <a:rPr lang="en-US" sz="1600" dirty="0" err="1" smtClean="0"/>
                        <a:t>Anova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 smtClean="0"/>
                        <a:t>Kruskall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walis</a:t>
                      </a:r>
                      <a:r>
                        <a:rPr lang="en-US" sz="1600" baseline="0" dirty="0" smtClean="0"/>
                        <a:t> test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8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</a:t>
            </a:r>
            <a:r>
              <a:rPr lang="en-US" dirty="0" err="1" smtClean="0"/>
              <a:t>Variabel</a:t>
            </a:r>
            <a:r>
              <a:rPr lang="en-US" dirty="0" smtClean="0"/>
              <a:t> Total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43" y="1893358"/>
            <a:ext cx="5522913" cy="44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QQ-Plot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Quantile-</a:t>
            </a:r>
            <a:r>
              <a:rPr lang="en-US" dirty="0" smtClean="0"/>
              <a:t>Quantile Plot (</a:t>
            </a:r>
            <a:r>
              <a:rPr lang="en-US" dirty="0" smtClean="0"/>
              <a:t>Plot </a:t>
            </a:r>
            <a:r>
              <a:rPr lang="en-US" dirty="0" err="1" smtClean="0"/>
              <a:t>Kuantil-Kuantil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data </a:t>
            </a:r>
            <a:r>
              <a:rPr lang="en-US" dirty="0" err="1" smtClean="0"/>
              <a:t>menyebar</a:t>
            </a:r>
            <a:r>
              <a:rPr lang="en-US" dirty="0" smtClean="0"/>
              <a:t> normal, QQ-plot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berbentuk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endParaRPr lang="en-US" dirty="0"/>
          </a:p>
        </p:txBody>
      </p:sp>
      <p:pic>
        <p:nvPicPr>
          <p:cNvPr id="45058" name="Picture 2" descr="Image result for normal qq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9" y="3180492"/>
            <a:ext cx="43910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46225"/>
            <a:ext cx="7886700" cy="4351338"/>
          </a:xfrm>
        </p:spPr>
        <p:txBody>
          <a:bodyPr/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Analize</a:t>
            </a:r>
            <a:r>
              <a:rPr lang="en-US" dirty="0" smtClean="0"/>
              <a:t> &gt; Descriptive Statistics &gt; </a:t>
            </a:r>
            <a:r>
              <a:rPr lang="en-US" dirty="0" err="1" smtClean="0"/>
              <a:t>Klik</a:t>
            </a:r>
            <a:r>
              <a:rPr lang="en-US" dirty="0" smtClean="0"/>
              <a:t> Q-Q Plots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87" y="2127481"/>
            <a:ext cx="7349023" cy="442571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78086" y="4251910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Klik</a:t>
            </a:r>
            <a:r>
              <a:rPr lang="en-US" dirty="0" smtClean="0">
                <a:solidFill>
                  <a:sysClr val="windowText" lastClr="000000"/>
                </a:solidFill>
              </a:rPr>
              <a:t> Q-Q Plot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601903" y="3898232"/>
            <a:ext cx="606392" cy="3536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18073" y="2237875"/>
            <a:ext cx="779646" cy="332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60" y="1837569"/>
            <a:ext cx="6012122" cy="43274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27974" y="1254559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“TOTAL”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96495" y="1825625"/>
            <a:ext cx="2405" cy="5390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054368" y="6329363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Klik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tombol</a:t>
            </a:r>
            <a:r>
              <a:rPr lang="en-US" dirty="0" smtClean="0">
                <a:solidFill>
                  <a:sysClr val="windowText" lastClr="000000"/>
                </a:solidFill>
              </a:rPr>
              <a:t> OK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28663" y="6048224"/>
            <a:ext cx="290270" cy="2700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836668" y="1276557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“Normal”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94401" y="1844875"/>
            <a:ext cx="612618" cy="51976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QQ Plot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85" y="1584221"/>
            <a:ext cx="5731815" cy="459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8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mtClean="0"/>
              <a:t>Kolmogorov-Smirnov Test</a:t>
            </a:r>
            <a:endParaRPr 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Introduction</a:t>
                </a:r>
              </a:p>
              <a:p>
                <a:r>
                  <a:rPr lang="en-US" i="1" dirty="0" smtClean="0"/>
                  <a:t>A test for goodness of fit usually involves examining a random sample </a:t>
                </a:r>
                <a:r>
                  <a:rPr lang="en-US" dirty="0" smtClean="0"/>
                  <a:t>from some unknown distribution in order to test the null hypothesis that the unknown distribution function is in fact a known, specified function.</a:t>
                </a:r>
              </a:p>
              <a:p>
                <a:endParaRPr lang="en-US" i="1" dirty="0" smtClean="0"/>
              </a:p>
              <a:p>
                <a:r>
                  <a:rPr lang="en-US" i="1" dirty="0" smtClean="0"/>
                  <a:t>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 smtClean="0"/>
                  <a:t>is </a:t>
                </a:r>
                <a:r>
                  <a:rPr lang="en-US" i="1" dirty="0" smtClean="0"/>
                  <a:t>drawn from some population </a:t>
                </a:r>
                <a:r>
                  <a:rPr lang="en-US" dirty="0" smtClean="0"/>
                  <a:t>and is compared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i="1" dirty="0" smtClean="0"/>
                  <a:t>in some way to see if it is reasonable to </a:t>
                </a:r>
                <a:r>
                  <a:rPr lang="en-US" dirty="0" smtClean="0"/>
                  <a:t>say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i="1" dirty="0" smtClean="0"/>
                  <a:t>is the true distribution function of the random sample.</a:t>
                </a:r>
              </a:p>
              <a:p>
                <a:endParaRPr lang="en-US" i="1" dirty="0" smtClean="0"/>
              </a:p>
              <a:p>
                <a:r>
                  <a:rPr lang="en-US" i="1" dirty="0" smtClean="0"/>
                  <a:t>One logical way of comparing the random sample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i="1" dirty="0" smtClean="0"/>
                  <a:t>is by </a:t>
                </a:r>
                <a:r>
                  <a:rPr lang="en-US" dirty="0" smtClean="0"/>
                  <a:t>means of the </a:t>
                </a:r>
                <a:r>
                  <a:rPr lang="en-US" b="1" dirty="0" smtClean="0"/>
                  <a:t>empirical distribution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221" r="-1777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5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mtClean="0"/>
              <a:t>Kolmogorov-Smirnov Test</a:t>
            </a:r>
            <a:endParaRPr 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Definition 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be </a:t>
                </a:r>
                <a:r>
                  <a:rPr lang="en-US" dirty="0" smtClean="0"/>
                  <a:t>a random sample. The empirical distribution function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/>
                  <a:t>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smtClean="0"/>
                  <a:t>which equals the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</a:t>
                </a:r>
                <a:r>
                  <a:rPr lang="en-US" dirty="0" smtClean="0"/>
                  <a:t>that are less than or equal 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i.e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419600"/>
            <a:ext cx="325581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3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smtClean="0"/>
              <a:t>Kolmogorov-Smirnov Test</a:t>
            </a:r>
            <a:endParaRPr lang="en-US" sz="32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4290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The data consist of a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of </a:t>
                </a:r>
                <a:r>
                  <a:rPr lang="en-US" sz="2400" dirty="0" smtClean="0"/>
                  <a:t>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associated with some unknown distribution function</a:t>
                </a:r>
                <a:r>
                  <a:rPr lang="en-US" sz="2400" dirty="0" smtClean="0"/>
                  <a:t>, denoted </a:t>
                </a:r>
                <a:r>
                  <a:rPr lang="en-US" sz="2400" dirty="0" smtClean="0"/>
                  <a:t>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The sample is a random </a:t>
                </a:r>
                <a:r>
                  <a:rPr lang="en-US" sz="2400" dirty="0" smtClean="0"/>
                  <a:t>sample</a:t>
                </a:r>
                <a:endParaRPr lang="en-US" sz="2400" dirty="0" smtClean="0"/>
              </a:p>
              <a:p>
                <a:r>
                  <a:rPr lang="en-US" sz="24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be the empirical distribution function based on the random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.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be a completely specified hypothesized distribution </a:t>
                </a:r>
                <a:r>
                  <a:rPr lang="en-US" sz="2400" dirty="0" smtClean="0"/>
                  <a:t>function</a:t>
                </a:r>
                <a:endParaRPr lang="en-US" sz="2400" dirty="0" smtClean="0"/>
              </a:p>
              <a:p>
                <a:r>
                  <a:rPr lang="en-US" sz="2400" dirty="0" smtClean="0"/>
                  <a:t>Let the test statistic T be the greatest (denoted by ”sup” for supremum) vertical distance between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 smtClean="0"/>
                  <a:t>In symbols we say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429000"/>
              </a:xfrm>
              <a:blipFill>
                <a:blip r:embed="rId2"/>
                <a:stretch>
                  <a:fillRect l="-963" t="-2491" r="-296" b="-13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8745" y="5507791"/>
            <a:ext cx="2847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56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Test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25" y="1464511"/>
            <a:ext cx="7092950" cy="427150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11668" y="5901118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1-Sample K-S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70163" y="5346700"/>
            <a:ext cx="1149637" cy="55441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695075" y="1568904"/>
            <a:ext cx="779646" cy="332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Test di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825625"/>
            <a:ext cx="5305425" cy="40481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321774" y="1235309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“TOTAL”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90295" y="1806375"/>
            <a:ext cx="2405" cy="5390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51315" y="6104806"/>
            <a:ext cx="3070459" cy="59031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“Normal”, </a:t>
            </a:r>
            <a:r>
              <a:rPr lang="en-US" dirty="0" err="1" smtClean="0">
                <a:solidFill>
                  <a:sysClr val="windowText" lastClr="000000"/>
                </a:solidFill>
              </a:rPr>
              <a:t>lalu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klik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tombol</a:t>
            </a:r>
            <a:r>
              <a:rPr lang="en-US" dirty="0" smtClean="0">
                <a:solidFill>
                  <a:sysClr val="windowText" lastClr="000000"/>
                </a:solidFill>
              </a:rPr>
              <a:t> OK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23868" y="4991100"/>
            <a:ext cx="420832" cy="110408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Pengantar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Kapan</a:t>
            </a:r>
            <a:r>
              <a:rPr lang="en-US" dirty="0" smtClean="0"/>
              <a:t> </a:t>
            </a:r>
            <a:r>
              <a:rPr lang="en-US" dirty="0" err="1" smtClean="0"/>
              <a:t>memerlukan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non-</a:t>
            </a:r>
            <a:r>
              <a:rPr lang="en-US" dirty="0" err="1" smtClean="0"/>
              <a:t>parametrik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 err="1" smtClean="0"/>
              <a:t>kontinu</a:t>
            </a:r>
            <a:r>
              <a:rPr lang="en-US" dirty="0" smtClean="0"/>
              <a:t>,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diurutkan</a:t>
            </a:r>
            <a:r>
              <a:rPr lang="en-US" dirty="0" smtClean="0"/>
              <a:t>…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dalamnya</a:t>
            </a:r>
            <a:r>
              <a:rPr lang="en-US" dirty="0" smtClean="0"/>
              <a:t> data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 </a:t>
            </a:r>
            <a:r>
              <a:rPr lang="en-US" dirty="0" err="1" smtClean="0"/>
              <a:t>pengukuran</a:t>
            </a:r>
            <a:r>
              <a:rPr lang="en-US" dirty="0" smtClean="0"/>
              <a:t> ordinal (</a:t>
            </a:r>
            <a:r>
              <a:rPr lang="en-US" dirty="0" err="1" smtClean="0"/>
              <a:t>misal</a:t>
            </a:r>
            <a:r>
              <a:rPr lang="en-US" dirty="0" smtClean="0"/>
              <a:t> </a:t>
            </a:r>
            <a:r>
              <a:rPr lang="en-US" dirty="0" err="1" smtClean="0"/>
              <a:t>peubah-peubah</a:t>
            </a:r>
            <a:r>
              <a:rPr lang="en-US" dirty="0" smtClean="0"/>
              <a:t> </a:t>
            </a:r>
            <a:r>
              <a:rPr lang="en-US" dirty="0" err="1" smtClean="0"/>
              <a:t>organoleptik</a:t>
            </a:r>
            <a:r>
              <a:rPr lang="en-US" dirty="0" smtClean="0"/>
              <a:t>, </a:t>
            </a:r>
            <a:r>
              <a:rPr lang="en-US" dirty="0" err="1" smtClean="0"/>
              <a:t>persepsi</a:t>
            </a:r>
            <a:r>
              <a:rPr lang="en-US" dirty="0" smtClean="0"/>
              <a:t>, </a:t>
            </a:r>
            <a:r>
              <a:rPr lang="en-US" dirty="0" err="1" smtClean="0"/>
              <a:t>dsb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mengikuti</a:t>
            </a:r>
            <a:r>
              <a:rPr lang="en-US" dirty="0" smtClean="0"/>
              <a:t> </a:t>
            </a:r>
            <a:r>
              <a:rPr lang="en-US" dirty="0" err="1" smtClean="0"/>
              <a:t>sebaran</a:t>
            </a:r>
            <a:r>
              <a:rPr lang="en-US" dirty="0" smtClean="0"/>
              <a:t> normal,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-t </a:t>
            </a:r>
            <a:r>
              <a:rPr lang="en-US" dirty="0" err="1" smtClean="0"/>
              <a:t>atau</a:t>
            </a:r>
            <a:r>
              <a:rPr lang="en-US" dirty="0" smtClean="0"/>
              <a:t> One-way </a:t>
            </a:r>
            <a:r>
              <a:rPr lang="en-US" dirty="0" err="1" smtClean="0"/>
              <a:t>Anova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80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Kolmogorov-Smirnov Test di SPSS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1825625"/>
                <a:ext cx="4340714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n-US" dirty="0" err="1" smtClean="0"/>
                  <a:t>Hipotesis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Data </a:t>
                </a:r>
                <a:r>
                  <a:rPr lang="en-US" dirty="0" err="1" smtClean="0"/>
                  <a:t>menyebar</a:t>
                </a:r>
                <a:r>
                  <a:rPr lang="en-US" dirty="0" smtClean="0"/>
                  <a:t> normal</a:t>
                </a:r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/>
                  </a:rPr>
                  <a:t>: Data </a:t>
                </a:r>
                <a:r>
                  <a:rPr lang="en-US" dirty="0" err="1" smtClean="0">
                    <a:sym typeface="Symbol"/>
                  </a:rPr>
                  <a:t>tidak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menyebar</a:t>
                </a:r>
                <a:r>
                  <a:rPr lang="en-US" dirty="0" smtClean="0">
                    <a:sym typeface="Symbol"/>
                  </a:rPr>
                  <a:t> normal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err="1" smtClean="0"/>
                  <a:t>Nilai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d>
                      <m:d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0.003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sehingga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Tolak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artinya</a:t>
                </a:r>
                <a:r>
                  <a:rPr lang="en-US" dirty="0" smtClean="0"/>
                  <a:t> data </a:t>
                </a:r>
                <a:r>
                  <a:rPr lang="en-US" dirty="0" err="1" smtClean="0"/>
                  <a:t>tidak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menyebar</a:t>
                </a:r>
                <a:r>
                  <a:rPr lang="en-US" dirty="0" smtClean="0"/>
                  <a:t> normal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25625"/>
                <a:ext cx="4340714" cy="4351338"/>
              </a:xfrm>
              <a:blipFill>
                <a:blip r:embed="rId2"/>
                <a:stretch>
                  <a:fillRect t="-2241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0467"/>
            <a:ext cx="4389438" cy="38230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623174" y="4203699"/>
            <a:ext cx="987426" cy="4434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16967" cy="934285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Ilustrasi</a:t>
            </a:r>
            <a:r>
              <a:rPr lang="en-US" sz="3200" dirty="0" smtClean="0"/>
              <a:t> </a:t>
            </a:r>
            <a:r>
              <a:rPr lang="en-US" sz="3200" dirty="0"/>
              <a:t>Sign Test </a:t>
            </a:r>
            <a:r>
              <a:rPr lang="en-US" sz="3200" dirty="0" smtClean="0"/>
              <a:t>&amp; </a:t>
            </a:r>
            <a:r>
              <a:rPr lang="en-US" sz="3200" dirty="0"/>
              <a:t>Wilcoxon Signed-Rank Test</a:t>
            </a:r>
            <a:r>
              <a:rPr lang="en-US" sz="3200" dirty="0" smtClean="0"/>
              <a:t> 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Berdasarkan</a:t>
                </a:r>
                <a:r>
                  <a:rPr lang="en-US" dirty="0"/>
                  <a:t> data </a:t>
                </a:r>
                <a:r>
                  <a:rPr lang="en-US" dirty="0" err="1"/>
                  <a:t>tersebut</a:t>
                </a:r>
                <a:r>
                  <a:rPr lang="en-US" dirty="0"/>
                  <a:t>, </a:t>
                </a:r>
                <a:r>
                  <a:rPr lang="en-US" dirty="0" err="1"/>
                  <a:t>ujilah</a:t>
                </a:r>
                <a:r>
                  <a:rPr lang="en-US" dirty="0"/>
                  <a:t> </a:t>
                </a:r>
                <a:r>
                  <a:rPr lang="en-US" dirty="0" err="1"/>
                  <a:t>apakah</a:t>
                </a:r>
                <a:r>
                  <a:rPr lang="en-US" dirty="0"/>
                  <a:t> rata-rata </a:t>
                </a:r>
                <a:r>
                  <a:rPr lang="en-US" b="1" dirty="0"/>
                  <a:t>Total</a:t>
                </a:r>
                <a:r>
                  <a:rPr lang="en-US" dirty="0"/>
                  <a:t> APBD per </a:t>
                </a:r>
                <a:r>
                  <a:rPr lang="en-US" dirty="0" err="1"/>
                  <a:t>kab</a:t>
                </a:r>
                <a:r>
                  <a:rPr lang="en-US" dirty="0"/>
                  <a:t>/</a:t>
                </a:r>
                <a:r>
                  <a:rPr lang="en-US" dirty="0" err="1"/>
                  <a:t>kota</a:t>
                </a:r>
                <a:r>
                  <a:rPr lang="en-US" dirty="0"/>
                  <a:t> </a:t>
                </a:r>
                <a:r>
                  <a:rPr lang="en-US" dirty="0" err="1"/>
                  <a:t>adalah</a:t>
                </a:r>
                <a:r>
                  <a:rPr lang="en-US" dirty="0"/>
                  <a:t> 1 </a:t>
                </a:r>
                <a:r>
                  <a:rPr lang="en-US" dirty="0" err="1"/>
                  <a:t>triliun</a:t>
                </a:r>
                <a:r>
                  <a:rPr lang="en-US" dirty="0"/>
                  <a:t> (1000 </a:t>
                </a:r>
                <a:r>
                  <a:rPr lang="en-US" dirty="0" err="1"/>
                  <a:t>milyar</a:t>
                </a:r>
                <a:r>
                  <a:rPr lang="en-US" dirty="0"/>
                  <a:t>) </a:t>
                </a:r>
                <a:r>
                  <a:rPr lang="en-US" dirty="0" smtClean="0"/>
                  <a:t>rupiah</a:t>
                </a:r>
              </a:p>
              <a:p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hipotesis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sebagai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= </a:t>
                </a:r>
                <a:r>
                  <a:rPr lang="en-US" dirty="0" smtClean="0">
                    <a:sym typeface="Symbol"/>
                  </a:rPr>
                  <a:t>1000</a:t>
                </a:r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 </a:t>
                </a:r>
                <a:r>
                  <a:rPr lang="en-US" dirty="0" smtClean="0">
                    <a:sym typeface="Symbol"/>
                  </a:rPr>
                  <a:t>1000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36250"/>
            <a:ext cx="8245843" cy="9342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Ilustrasi</a:t>
            </a:r>
            <a:r>
              <a:rPr lang="en-US" dirty="0"/>
              <a:t> Sign Test &amp; Wilcoxon Signed-Rank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316513"/>
            <a:ext cx="7068133" cy="39821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29753" y="1337912"/>
            <a:ext cx="3885598" cy="8569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Buat</a:t>
            </a:r>
            <a:r>
              <a:rPr lang="en-US" dirty="0" smtClean="0">
                <a:solidFill>
                  <a:sysClr val="windowText" lastClr="000000"/>
                </a:solidFill>
              </a:rPr>
              <a:t> 1 </a:t>
            </a:r>
            <a:r>
              <a:rPr lang="en-US" dirty="0" err="1" smtClean="0">
                <a:solidFill>
                  <a:sysClr val="windowText" lastClr="000000"/>
                </a:solidFill>
              </a:rPr>
              <a:t>buah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yang </a:t>
            </a:r>
            <a:r>
              <a:rPr lang="en-US" dirty="0" err="1" smtClean="0">
                <a:solidFill>
                  <a:sysClr val="windowText" lastClr="000000"/>
                </a:solidFill>
              </a:rPr>
              <a:t>berisi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nilai</a:t>
            </a:r>
            <a:r>
              <a:rPr lang="en-US" dirty="0" smtClean="0">
                <a:solidFill>
                  <a:sysClr val="windowText" lastClr="000000"/>
                </a:solidFill>
              </a:rPr>
              <a:t> 1000 (</a:t>
            </a:r>
            <a:r>
              <a:rPr lang="en-US" dirty="0" err="1" smtClean="0">
                <a:solidFill>
                  <a:sysClr val="windowText" lastClr="000000"/>
                </a:solidFill>
              </a:rPr>
              <a:t>dalam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milyar</a:t>
            </a:r>
            <a:r>
              <a:rPr lang="en-US" dirty="0" smtClean="0">
                <a:solidFill>
                  <a:sysClr val="windowText" lastClr="000000"/>
                </a:solidFill>
              </a:rPr>
              <a:t>) </a:t>
            </a:r>
            <a:r>
              <a:rPr lang="en-US" dirty="0" err="1" smtClean="0">
                <a:solidFill>
                  <a:sysClr val="windowText" lastClr="000000"/>
                </a:solidFill>
              </a:rPr>
              <a:t>sesuai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dengan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banyaknya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baris</a:t>
            </a:r>
            <a:r>
              <a:rPr lang="en-US" dirty="0" smtClean="0">
                <a:solidFill>
                  <a:sysClr val="windowText" lastClr="000000"/>
                </a:solidFill>
              </a:rPr>
              <a:t> yang </a:t>
            </a:r>
            <a:r>
              <a:rPr lang="en-US" dirty="0" err="1" smtClean="0">
                <a:solidFill>
                  <a:sysClr val="windowText" lastClr="000000"/>
                </a:solidFill>
              </a:rPr>
              <a:t>ada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4312" y="2201285"/>
            <a:ext cx="13715" cy="9076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8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68841" cy="9342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Ilustrasi</a:t>
            </a:r>
            <a:r>
              <a:rPr lang="en-US" dirty="0"/>
              <a:t> Sign Test &amp; Wilcoxon Signed-Rank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599128"/>
            <a:ext cx="7187487" cy="46644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36145" y="3090784"/>
            <a:ext cx="2666196" cy="8569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2-Related Samples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37515" y="3947709"/>
            <a:ext cx="5533" cy="190535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52313" y="1738997"/>
            <a:ext cx="779646" cy="33207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3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30339" cy="9342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Ilustrasi</a:t>
            </a:r>
            <a:r>
              <a:rPr lang="en-US" dirty="0"/>
              <a:t> Sign Test &amp; Wilcoxon Signed-Rank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1" y="2297263"/>
            <a:ext cx="6905625" cy="41148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21268" y="1342586"/>
            <a:ext cx="5276448" cy="8569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total </a:t>
            </a:r>
            <a:r>
              <a:rPr lang="en-US" dirty="0" err="1" smtClean="0">
                <a:solidFill>
                  <a:sysClr val="windowText" lastClr="000000"/>
                </a:solidFill>
              </a:rPr>
              <a:t>ke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kolom</a:t>
            </a:r>
            <a:r>
              <a:rPr lang="en-US" dirty="0" smtClean="0">
                <a:solidFill>
                  <a:sysClr val="windowText" lastClr="000000"/>
                </a:solidFill>
              </a:rPr>
              <a:t> variable 1, </a:t>
            </a:r>
            <a:r>
              <a:rPr lang="en-US" dirty="0" err="1" smtClean="0">
                <a:solidFill>
                  <a:sysClr val="windowText" lastClr="000000"/>
                </a:solidFill>
              </a:rPr>
              <a:t>masukan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variabel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pembanding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ke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kolom</a:t>
            </a:r>
            <a:r>
              <a:rPr lang="en-US" dirty="0" smtClean="0">
                <a:solidFill>
                  <a:sysClr val="windowText" lastClr="000000"/>
                </a:solidFill>
              </a:rPr>
              <a:t> variable 2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93818" y="2199511"/>
            <a:ext cx="0" cy="7554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6054291" y="4363314"/>
            <a:ext cx="2758714" cy="8569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Wilcoxon </a:t>
            </a:r>
            <a:r>
              <a:rPr lang="en-US" dirty="0" err="1" smtClean="0">
                <a:solidFill>
                  <a:sysClr val="windowText" lastClr="000000"/>
                </a:solidFill>
              </a:rPr>
              <a:t>dan</a:t>
            </a:r>
            <a:r>
              <a:rPr lang="en-US" dirty="0" smtClean="0">
                <a:solidFill>
                  <a:sysClr val="windowText" lastClr="000000"/>
                </a:solidFill>
              </a:rPr>
              <a:t> Sign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475747" y="4842516"/>
            <a:ext cx="1578544" cy="1337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258327" y="4654614"/>
            <a:ext cx="1140417" cy="59449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9342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Ilustrasi</a:t>
            </a:r>
            <a:r>
              <a:rPr lang="en-US" dirty="0"/>
              <a:t> Sign Test &amp; Wilcoxon Signed-Rank Test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78904" y="1825625"/>
                <a:ext cx="2836445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Dengan </a:t>
                </a:r>
                <a:r>
                  <a:rPr lang="en-US" dirty="0" err="1"/>
                  <a:t>hipotesis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= </a:t>
                </a:r>
                <a:r>
                  <a:rPr lang="en-US" dirty="0">
                    <a:sym typeface="Symbol"/>
                  </a:rPr>
                  <a:t>1000</a:t>
                </a:r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 </a:t>
                </a:r>
                <a:r>
                  <a:rPr lang="en-US" dirty="0">
                    <a:sym typeface="Symbol"/>
                  </a:rPr>
                  <a:t>1000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Nilai</a:t>
                </a:r>
                <a:r>
                  <a:rPr lang="en-US" dirty="0" smtClean="0"/>
                  <a:t> p-value yang </a:t>
                </a:r>
                <a:r>
                  <a:rPr lang="en-US" dirty="0" err="1" smtClean="0"/>
                  <a:t>didapat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0.360 &gt;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 smtClean="0"/>
                  <a:t>maka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Terima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8904" y="1825625"/>
                <a:ext cx="2836445" cy="4351338"/>
              </a:xfrm>
              <a:blipFill>
                <a:blip r:embed="rId2"/>
                <a:stretch>
                  <a:fillRect l="-4516" t="-2241" r="-3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16862"/>
            <a:ext cx="5050255" cy="47601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71528" y="5291354"/>
            <a:ext cx="987426" cy="4434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20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01464" cy="9342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Ilustrasi</a:t>
            </a:r>
            <a:r>
              <a:rPr lang="en-US" dirty="0"/>
              <a:t> Sign Test &amp; Wilcoxon Signed-Rank Test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028" y="1825625"/>
            <a:ext cx="2865321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8631"/>
            <a:ext cx="4174356" cy="49853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83283" y="5637238"/>
            <a:ext cx="987426" cy="4434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Test (binomial test)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1" y="1586753"/>
            <a:ext cx="7163897" cy="403607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41335" y="2310603"/>
            <a:ext cx="2666196" cy="8569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Pilih</a:t>
            </a:r>
            <a:r>
              <a:rPr lang="en-US" dirty="0" smtClean="0">
                <a:solidFill>
                  <a:sysClr val="windowText" lastClr="000000"/>
                </a:solidFill>
              </a:rPr>
              <a:t> menu binomial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42705" y="3167528"/>
            <a:ext cx="5533" cy="190535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63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Test (binomial test)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81125"/>
            <a:ext cx="5486400" cy="40957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337515" y="4471925"/>
            <a:ext cx="2103841" cy="49471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nilai</a:t>
            </a:r>
            <a:r>
              <a:rPr lang="en-US" dirty="0" smtClean="0">
                <a:solidFill>
                  <a:sysClr val="windowText" lastClr="000000"/>
                </a:solidFill>
              </a:rPr>
              <a:t> 0.5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015789" y="4365190"/>
            <a:ext cx="321726" cy="3553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250087" y="5732425"/>
            <a:ext cx="3053433" cy="66837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Masukkan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nilai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pada</a:t>
            </a:r>
            <a:r>
              <a:rPr 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</a:rPr>
              <a:t>hipotesis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628724" y="4966636"/>
            <a:ext cx="148079" cy="79984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Test (binomial test)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2" y="2250141"/>
            <a:ext cx="7368896" cy="2003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4875756" y="4632449"/>
                <a:ext cx="3758105" cy="668375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ysClr val="windowText" lastClr="000000"/>
                    </a:solidFill>
                  </a:rPr>
                  <a:t>P-value(0.026)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dirty="0" err="1" smtClean="0">
                    <a:solidFill>
                      <a:sysClr val="windowText" lastClr="000000"/>
                    </a:solidFill>
                  </a:rPr>
                  <a:t>Nilai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 p-value &lt;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err="1">
                    <a:solidFill>
                      <a:sysClr val="windowText" lastClr="000000"/>
                    </a:solidFill>
                  </a:rPr>
                  <a:t>berarti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dirty="0" err="1">
                    <a:solidFill>
                      <a:sysClr val="windowText" lastClr="000000"/>
                    </a:solidFill>
                  </a:rPr>
                  <a:t>Tolak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 H0</a:t>
                </a: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756" y="4632449"/>
                <a:ext cx="3758105" cy="668375"/>
              </a:xfrm>
              <a:prstGeom prst="roundRect">
                <a:avLst/>
              </a:prstGeom>
              <a:blipFill>
                <a:blip r:embed="rId3"/>
                <a:stretch>
                  <a:fillRect t="-1786" b="-10714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6894098" y="3609474"/>
            <a:ext cx="834988" cy="102297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9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endParaRPr lang="en-US" dirty="0" smtClean="0"/>
          </a:p>
          <a:p>
            <a:pPr lvl="1"/>
            <a:r>
              <a:rPr lang="en-US" dirty="0" smtClean="0"/>
              <a:t>Sign Test (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)	</a:t>
            </a:r>
          </a:p>
          <a:p>
            <a:pPr lvl="1"/>
            <a:r>
              <a:rPr lang="en-US" dirty="0" err="1" smtClean="0"/>
              <a:t>Wilcoxon</a:t>
            </a:r>
            <a:r>
              <a:rPr lang="en-US" dirty="0" smtClean="0"/>
              <a:t> Signed Rank Test (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Peringkat</a:t>
            </a:r>
            <a:r>
              <a:rPr lang="en-US" dirty="0" smtClean="0"/>
              <a:t> </a:t>
            </a:r>
            <a:r>
              <a:rPr lang="en-US" dirty="0" err="1" smtClean="0"/>
              <a:t>Bertanda</a:t>
            </a:r>
            <a:r>
              <a:rPr lang="en-US" dirty="0" smtClean="0"/>
              <a:t> </a:t>
            </a:r>
            <a:r>
              <a:rPr lang="en-US" dirty="0" err="1" smtClean="0"/>
              <a:t>Wilcoxon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bebas</a:t>
            </a:r>
            <a:endParaRPr lang="en-US" dirty="0" smtClean="0"/>
          </a:p>
          <a:p>
            <a:pPr lvl="1"/>
            <a:r>
              <a:rPr lang="en-US" dirty="0" smtClean="0"/>
              <a:t>Mann-Whitney Test</a:t>
            </a:r>
          </a:p>
          <a:p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perbandingan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saling</a:t>
            </a:r>
            <a:r>
              <a:rPr lang="en-US" dirty="0" smtClean="0"/>
              <a:t> </a:t>
            </a:r>
            <a:r>
              <a:rPr lang="en-US" dirty="0" err="1" smtClean="0"/>
              <a:t>bebas</a:t>
            </a:r>
            <a:endParaRPr lang="en-US" dirty="0" smtClean="0"/>
          </a:p>
          <a:p>
            <a:pPr lvl="1"/>
            <a:r>
              <a:rPr lang="en-US" dirty="0" err="1" smtClean="0"/>
              <a:t>Kruskal</a:t>
            </a:r>
            <a:r>
              <a:rPr lang="en-US" dirty="0" smtClean="0"/>
              <a:t>-Wallis Test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2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Mann-Whitney-Wilcoxon Test</a:t>
            </a:r>
            <a:br>
              <a:rPr lang="en-US" dirty="0" smtClean="0"/>
            </a:br>
            <a:r>
              <a:rPr lang="en-US" sz="2400" dirty="0" err="1" smtClean="0"/>
              <a:t>uji</a:t>
            </a:r>
            <a:r>
              <a:rPr lang="en-US" sz="2400" dirty="0" smtClean="0"/>
              <a:t> </a:t>
            </a:r>
            <a:r>
              <a:rPr lang="en-US" sz="2400" dirty="0" err="1" smtClean="0"/>
              <a:t>perbandingan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tengah</a:t>
            </a:r>
            <a:r>
              <a:rPr lang="en-US" sz="2400" dirty="0" smtClean="0"/>
              <a:t> </a:t>
            </a:r>
            <a:r>
              <a:rPr lang="en-US" sz="2400" dirty="0" err="1" smtClean="0"/>
              <a:t>dua</a:t>
            </a:r>
            <a:r>
              <a:rPr lang="en-US" sz="2400" dirty="0" smtClean="0"/>
              <a:t> </a:t>
            </a:r>
            <a:r>
              <a:rPr lang="en-US" sz="2400" dirty="0" err="1" smtClean="0"/>
              <a:t>populasi</a:t>
            </a:r>
            <a:r>
              <a:rPr lang="en-US" sz="2400" dirty="0" smtClean="0"/>
              <a:t> </a:t>
            </a:r>
            <a:r>
              <a:rPr lang="en-US" sz="2400" dirty="0" err="1" smtClean="0"/>
              <a:t>saling</a:t>
            </a:r>
            <a:r>
              <a:rPr lang="en-US" sz="2400" dirty="0" smtClean="0"/>
              <a:t> </a:t>
            </a:r>
            <a:r>
              <a:rPr lang="en-US" sz="2400" dirty="0" err="1" smtClean="0"/>
              <a:t>bebas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Uji</a:t>
            </a:r>
            <a:r>
              <a:rPr lang="en-US" dirty="0" smtClean="0"/>
              <a:t> Mann-Whitney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Merupakan</a:t>
            </a:r>
            <a:r>
              <a:rPr lang="en-US" sz="2800" dirty="0" smtClean="0"/>
              <a:t> </a:t>
            </a:r>
            <a:r>
              <a:rPr lang="en-US" sz="2800" dirty="0" err="1" smtClean="0"/>
              <a:t>alternatif</a:t>
            </a:r>
            <a:r>
              <a:rPr lang="en-US" sz="2800" dirty="0" smtClean="0"/>
              <a:t> </a:t>
            </a:r>
            <a:r>
              <a:rPr lang="en-US" sz="2800" dirty="0" err="1" smtClean="0"/>
              <a:t>uji</a:t>
            </a:r>
            <a:r>
              <a:rPr lang="en-US" sz="2800" dirty="0" smtClean="0"/>
              <a:t> </a:t>
            </a:r>
            <a:r>
              <a:rPr lang="en-US" sz="2800" dirty="0" err="1" smtClean="0"/>
              <a:t>nonparametrik</a:t>
            </a:r>
            <a:r>
              <a:rPr lang="en-US" sz="2800" dirty="0" smtClean="0"/>
              <a:t> </a:t>
            </a:r>
            <a:r>
              <a:rPr lang="en-US" sz="2800" dirty="0" err="1" smtClean="0"/>
              <a:t>apabila</a:t>
            </a:r>
            <a:r>
              <a:rPr lang="en-US" sz="2800" dirty="0" smtClean="0"/>
              <a:t> </a:t>
            </a:r>
            <a:r>
              <a:rPr lang="en-US" sz="2800" dirty="0" err="1" smtClean="0"/>
              <a:t>asumsi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uji</a:t>
            </a:r>
            <a:r>
              <a:rPr lang="en-US" sz="2800" dirty="0" smtClean="0"/>
              <a:t> t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terpenuhi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Dikembangkan</a:t>
            </a:r>
            <a:r>
              <a:rPr lang="en-US" sz="2800" dirty="0" smtClean="0"/>
              <a:t> </a:t>
            </a:r>
            <a:r>
              <a:rPr lang="en-US" sz="2800" dirty="0" err="1" smtClean="0"/>
              <a:t>oleh</a:t>
            </a:r>
            <a:r>
              <a:rPr lang="en-US" sz="2800" dirty="0" smtClean="0"/>
              <a:t> Henry B Mann and D.R. Whitney (1947)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Asumsi</a:t>
            </a:r>
            <a:r>
              <a:rPr lang="en-US" sz="2800" dirty="0" smtClean="0"/>
              <a:t> yang </a:t>
            </a:r>
            <a:r>
              <a:rPr lang="en-US" sz="2800" dirty="0" err="1" smtClean="0"/>
              <a:t>digunakan</a:t>
            </a:r>
            <a:r>
              <a:rPr lang="en-US" sz="2800" dirty="0" smtClean="0"/>
              <a:t> :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 err="1" smtClean="0"/>
              <a:t>saling</a:t>
            </a:r>
            <a:r>
              <a:rPr lang="en-US" sz="2800" dirty="0" smtClean="0"/>
              <a:t> </a:t>
            </a:r>
            <a:r>
              <a:rPr lang="en-US" sz="2800" dirty="0" err="1" smtClean="0"/>
              <a:t>bebas</a:t>
            </a:r>
            <a:endParaRPr lang="en-US" sz="2800" dirty="0" smtClean="0"/>
          </a:p>
          <a:p>
            <a:pPr lvl="1">
              <a:buFont typeface="Arial" pitchFamily="34" charset="0"/>
              <a:buChar char="•"/>
            </a:pPr>
            <a:r>
              <a:rPr lang="en-US" sz="2800" dirty="0" err="1" smtClean="0"/>
              <a:t>Skala</a:t>
            </a:r>
            <a:r>
              <a:rPr lang="en-US" sz="2800" dirty="0" smtClean="0"/>
              <a:t> </a:t>
            </a:r>
            <a:r>
              <a:rPr lang="en-US" sz="2800" dirty="0" err="1" smtClean="0"/>
              <a:t>pengukuran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data minimal ordinal</a:t>
            </a:r>
          </a:p>
          <a:p>
            <a:pPr lvl="1"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Didasarkan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peringkat</a:t>
            </a:r>
            <a:r>
              <a:rPr lang="en-US" sz="2800" dirty="0" smtClean="0"/>
              <a:t> </a:t>
            </a:r>
            <a:r>
              <a:rPr lang="en-US" sz="2800" dirty="0" err="1" smtClean="0"/>
              <a:t>pengamatan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5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smtClean="0"/>
              <a:t>Mann-Whitney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Hipotesis</a:t>
            </a:r>
            <a:r>
              <a:rPr lang="en-US" dirty="0" smtClean="0"/>
              <a:t> yang </a:t>
            </a:r>
            <a:r>
              <a:rPr lang="en-US" dirty="0" err="1" smtClean="0"/>
              <a:t>Diuji</a:t>
            </a:r>
            <a:endParaRPr lang="en-US" dirty="0" smtClean="0"/>
          </a:p>
          <a:p>
            <a:pPr lvl="1"/>
            <a:r>
              <a:rPr lang="en-US" dirty="0" smtClean="0"/>
              <a:t>H0 : </a:t>
            </a:r>
            <a:r>
              <a:rPr lang="en-US" dirty="0" err="1" smtClean="0"/>
              <a:t>Sebaran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endParaRPr lang="en-US" dirty="0" smtClean="0"/>
          </a:p>
          <a:p>
            <a:pPr lvl="1"/>
            <a:r>
              <a:rPr lang="en-US" dirty="0" smtClean="0"/>
              <a:t>H1  : </a:t>
            </a:r>
            <a:r>
              <a:rPr lang="en-US" dirty="0" err="1" smtClean="0"/>
              <a:t>Sebaran</a:t>
            </a:r>
            <a:r>
              <a:rPr lang="en-US" dirty="0" smtClean="0"/>
              <a:t> Data Dari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Populasi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endParaRPr lang="en-US" dirty="0" smtClean="0"/>
          </a:p>
          <a:p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Didasarkan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Peringkat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Asumsikan</a:t>
            </a:r>
            <a:r>
              <a:rPr lang="en-US" sz="2000" dirty="0" smtClean="0"/>
              <a:t> </a:t>
            </a:r>
            <a:r>
              <a:rPr lang="en-US" sz="2000" dirty="0" err="1" smtClean="0"/>
              <a:t>terdapat</a:t>
            </a:r>
            <a:r>
              <a:rPr lang="en-US" sz="2000" dirty="0" smtClean="0"/>
              <a:t> </a:t>
            </a:r>
            <a:r>
              <a:rPr lang="en-US" sz="2000" dirty="0" err="1" smtClean="0"/>
              <a:t>dua</a:t>
            </a:r>
            <a:r>
              <a:rPr lang="en-US" sz="2000" dirty="0" smtClean="0"/>
              <a:t> </a:t>
            </a:r>
            <a:r>
              <a:rPr lang="en-US" sz="2000" dirty="0" err="1" smtClean="0"/>
              <a:t>kelompok</a:t>
            </a:r>
            <a:r>
              <a:rPr lang="en-US" sz="2000" dirty="0" smtClean="0"/>
              <a:t> data yang </a:t>
            </a:r>
            <a:r>
              <a:rPr lang="en-US" sz="2000" dirty="0" err="1" smtClean="0"/>
              <a:t>saling</a:t>
            </a:r>
            <a:r>
              <a:rPr lang="en-US" sz="2000" dirty="0" smtClean="0"/>
              <a:t> </a:t>
            </a:r>
            <a:r>
              <a:rPr lang="en-US" sz="2000" dirty="0" err="1" smtClean="0"/>
              <a:t>bebas</a:t>
            </a:r>
            <a:r>
              <a:rPr lang="en-US" sz="2000" dirty="0" smtClean="0"/>
              <a:t> </a:t>
            </a:r>
            <a:r>
              <a:rPr lang="en-US" sz="2000" dirty="0" err="1" smtClean="0"/>
              <a:t>masing-masing</a:t>
            </a:r>
            <a:r>
              <a:rPr lang="en-US" sz="2000" dirty="0" smtClean="0"/>
              <a:t> </a:t>
            </a:r>
            <a:r>
              <a:rPr lang="en-US" sz="2000" dirty="0" err="1" smtClean="0"/>
              <a:t>diambil</a:t>
            </a:r>
            <a:r>
              <a:rPr lang="en-US" sz="2000" dirty="0" smtClean="0"/>
              <a:t> </a:t>
            </a:r>
            <a:r>
              <a:rPr lang="en-US" sz="2000" dirty="0" err="1" smtClean="0"/>
              <a:t>sebesar</a:t>
            </a:r>
            <a:r>
              <a:rPr lang="en-US" sz="2000" dirty="0" smtClean="0"/>
              <a:t> n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populasi</a:t>
            </a:r>
            <a:r>
              <a:rPr lang="en-US" sz="2000" dirty="0" smtClean="0"/>
              <a:t> 1 </a:t>
            </a:r>
            <a:r>
              <a:rPr lang="en-US" sz="2000" dirty="0" err="1" smtClean="0"/>
              <a:t>dan</a:t>
            </a:r>
            <a:r>
              <a:rPr lang="en-US" sz="2000" dirty="0" smtClean="0"/>
              <a:t> 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populasi</a:t>
            </a:r>
            <a:r>
              <a:rPr lang="en-US" sz="2000" dirty="0" smtClean="0"/>
              <a:t> 2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Dari n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(n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</a:t>
            </a:r>
            <a:r>
              <a:rPr lang="en-US" sz="2000" dirty="0" err="1" smtClean="0"/>
              <a:t>peringkat</a:t>
            </a:r>
            <a:r>
              <a:rPr lang="en-US" sz="2000" dirty="0" smtClean="0"/>
              <a:t> </a:t>
            </a:r>
            <a:r>
              <a:rPr lang="en-US" sz="2000" dirty="0" err="1" smtClean="0"/>
              <a:t>berdasarkan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terkecil</a:t>
            </a:r>
            <a:r>
              <a:rPr lang="en-US" sz="2000" dirty="0" smtClean="0"/>
              <a:t> </a:t>
            </a:r>
            <a:r>
              <a:rPr lang="en-US" sz="2000" dirty="0" err="1" smtClean="0"/>
              <a:t>sampai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endParaRPr lang="en-US" sz="2000" dirty="0" smtClean="0"/>
          </a:p>
          <a:p>
            <a:pPr lvl="1">
              <a:buFont typeface="Arial" pitchFamily="34" charset="0"/>
              <a:buChar char="•"/>
            </a:pPr>
            <a:r>
              <a:rPr lang="en-US" sz="2000" dirty="0" err="1" smtClean="0"/>
              <a:t>Hitung</a:t>
            </a:r>
            <a:r>
              <a:rPr lang="en-US" sz="2000" dirty="0" smtClean="0"/>
              <a:t>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dirty="0" err="1" smtClean="0"/>
              <a:t>peringkat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masing-masing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(T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 </a:t>
            </a:r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hitung</a:t>
            </a:r>
            <a:r>
              <a:rPr lang="en-US" sz="2000" dirty="0" smtClean="0"/>
              <a:t> </a:t>
            </a:r>
            <a:r>
              <a:rPr lang="en-US" sz="2000" dirty="0" err="1" smtClean="0"/>
              <a:t>statistik</a:t>
            </a:r>
            <a:r>
              <a:rPr lang="en-US" sz="2000" dirty="0" smtClean="0"/>
              <a:t> </a:t>
            </a:r>
            <a:r>
              <a:rPr lang="en-US" sz="2000" dirty="0" err="1" smtClean="0"/>
              <a:t>uji</a:t>
            </a:r>
            <a:r>
              <a:rPr lang="en-US" sz="2000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Diagonal Corner Rectangle 2"/>
          <p:cNvSpPr/>
          <p:nvPr/>
        </p:nvSpPr>
        <p:spPr>
          <a:xfrm>
            <a:off x="533400" y="1676400"/>
            <a:ext cx="1981200" cy="609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Small Sample (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590800" y="1600200"/>
          <a:ext cx="30432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4" name="Equation" r:id="rId3" imgW="1523880" imgH="393480" progId="Equation.3">
                  <p:embed/>
                </p:oleObj>
              </mc:Choice>
              <mc:Fallback>
                <p:oleObj name="Equation" r:id="rId3" imgW="1523880" imgH="393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600200"/>
                        <a:ext cx="3043238" cy="785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795962" y="1600200"/>
          <a:ext cx="3195638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" name="Equation" r:id="rId5" imgW="1600200" imgH="393480" progId="Equation.3">
                  <p:embed/>
                </p:oleObj>
              </mc:Choice>
              <mc:Fallback>
                <p:oleObj name="Equation" r:id="rId5" imgW="1600200" imgH="39348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2" y="1600200"/>
                        <a:ext cx="3195638" cy="785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667000" y="2743200"/>
          <a:ext cx="25146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" name="Equation" r:id="rId7" imgW="1041120" imgH="215640" progId="Equation.3">
                  <p:embed/>
                </p:oleObj>
              </mc:Choice>
              <mc:Fallback>
                <p:oleObj name="Equation" r:id="rId7" imgW="104112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743200"/>
                        <a:ext cx="2514600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nip Diagonal Corner Rectangle 6"/>
          <p:cNvSpPr/>
          <p:nvPr/>
        </p:nvSpPr>
        <p:spPr>
          <a:xfrm>
            <a:off x="533400" y="3505200"/>
            <a:ext cx="1981200" cy="609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Large Sample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895600" y="36576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62400" y="3505200"/>
            <a:ext cx="31242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 </a:t>
            </a:r>
            <a:r>
              <a:rPr lang="en-US" sz="2400" dirty="0" smtClean="0">
                <a:sym typeface="Symbol"/>
              </a:rPr>
              <a:t> N(</a:t>
            </a:r>
            <a:r>
              <a:rPr lang="en-US" sz="2400" baseline="-25000" dirty="0" smtClean="0">
                <a:sym typeface="Symbol"/>
              </a:rPr>
              <a:t>U</a:t>
            </a:r>
            <a:r>
              <a:rPr lang="en-US" sz="2400" dirty="0" smtClean="0">
                <a:sym typeface="Symbol"/>
              </a:rPr>
              <a:t> , </a:t>
            </a:r>
            <a:r>
              <a:rPr lang="en-US" sz="2400" baseline="30000" dirty="0" smtClean="0">
                <a:sym typeface="Symbol"/>
              </a:rPr>
              <a:t>2</a:t>
            </a:r>
            <a:r>
              <a:rPr lang="en-US" sz="2400" baseline="-25000" dirty="0" smtClean="0">
                <a:sym typeface="Symbol"/>
              </a:rPr>
              <a:t>U</a:t>
            </a:r>
            <a:r>
              <a:rPr lang="en-US" sz="2400" dirty="0" smtClean="0">
                <a:sym typeface="Symbol"/>
              </a:rPr>
              <a:t> 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38600" y="4495800"/>
          <a:ext cx="13160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7" name="Equation" r:id="rId9" imgW="660240" imgH="393480" progId="Equation.3">
                  <p:embed/>
                </p:oleObj>
              </mc:Choice>
              <mc:Fallback>
                <p:oleObj name="Equation" r:id="rId9" imgW="660240" imgH="3934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495800"/>
                        <a:ext cx="1316038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694362" y="4419600"/>
          <a:ext cx="2916238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8" name="Equation" r:id="rId11" imgW="1460160" imgH="444240" progId="Equation.3">
                  <p:embed/>
                </p:oleObj>
              </mc:Choice>
              <mc:Fallback>
                <p:oleObj name="Equation" r:id="rId11" imgW="1460160" imgH="4442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2" y="4419600"/>
                        <a:ext cx="2916238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038600" y="5562600"/>
          <a:ext cx="148113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9" name="Equation" r:id="rId13" imgW="736560" imgH="431640" progId="Equation.3">
                  <p:embed/>
                </p:oleObj>
              </mc:Choice>
              <mc:Fallback>
                <p:oleObj name="Equation" r:id="rId13" imgW="736560" imgH="431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562600"/>
                        <a:ext cx="1481138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" name="Equation" r:id="rId15" imgW="114120" imgH="215640" progId="Equation.3">
                  <p:embed/>
                </p:oleObj>
              </mc:Choice>
              <mc:Fallback>
                <p:oleObj name="Equation" r:id="rId15" imgW="11412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6477000" y="5486400"/>
            <a:ext cx="2209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Z </a:t>
            </a:r>
            <a:r>
              <a:rPr lang="en-US" sz="2400" dirty="0" smtClean="0">
                <a:sym typeface="Symbol"/>
              </a:rPr>
              <a:t> N(0 , 1)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5638800" y="57912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5800" y="4267200"/>
            <a:ext cx="1676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 10, </a:t>
            </a:r>
          </a:p>
          <a:p>
            <a:pPr algn="ctr"/>
            <a:r>
              <a:rPr lang="en-US" dirty="0" smtClean="0">
                <a:sym typeface="Symbol"/>
              </a:rPr>
              <a:t>n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 10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smtClean="0"/>
              <a:t>--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smtClean="0"/>
              <a:t>Mann </a:t>
            </a:r>
            <a:r>
              <a:rPr lang="en-US" dirty="0" smtClean="0"/>
              <a:t>Whitney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981200"/>
            <a:ext cx="73914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894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smtClean="0"/>
              <a:t>Mann </a:t>
            </a:r>
            <a:r>
              <a:rPr lang="en-US" dirty="0" smtClean="0"/>
              <a:t>Whitney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Suatu</a:t>
            </a:r>
            <a:r>
              <a:rPr lang="en-US" sz="2400" dirty="0" smtClean="0"/>
              <a:t> </a:t>
            </a:r>
            <a:r>
              <a:rPr lang="en-US" sz="2400" dirty="0" err="1" smtClean="0"/>
              <a:t>penelitian</a:t>
            </a:r>
            <a:r>
              <a:rPr lang="en-US" sz="2400" dirty="0" smtClean="0"/>
              <a:t>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melihat</a:t>
            </a:r>
            <a:r>
              <a:rPr lang="en-US" sz="2400" dirty="0" smtClean="0"/>
              <a:t> </a:t>
            </a:r>
            <a:r>
              <a:rPr lang="en-US" sz="2400" dirty="0" err="1" smtClean="0"/>
              <a:t>perilaku</a:t>
            </a:r>
            <a:r>
              <a:rPr lang="en-US" sz="2400" dirty="0" smtClean="0"/>
              <a:t>  visual </a:t>
            </a:r>
            <a:r>
              <a:rPr lang="en-US" sz="2400" dirty="0" err="1" smtClean="0"/>
              <a:t>anak-anak</a:t>
            </a:r>
            <a:r>
              <a:rPr lang="en-US" sz="2400" dirty="0" smtClean="0"/>
              <a:t> </a:t>
            </a:r>
            <a:r>
              <a:rPr lang="en-US" sz="2400" dirty="0" err="1" smtClean="0"/>
              <a:t>penderita</a:t>
            </a:r>
            <a:r>
              <a:rPr lang="en-US" sz="2400" dirty="0" smtClean="0"/>
              <a:t> </a:t>
            </a:r>
            <a:r>
              <a:rPr lang="en-US" sz="2400" dirty="0" err="1" smtClean="0"/>
              <a:t>tuli</a:t>
            </a:r>
            <a:r>
              <a:rPr lang="en-US" sz="2400" dirty="0" smtClean="0"/>
              <a:t>. </a:t>
            </a:r>
            <a:r>
              <a:rPr lang="en-US" sz="2400" dirty="0" err="1" smtClean="0"/>
              <a:t>Sampel</a:t>
            </a:r>
            <a:r>
              <a:rPr lang="en-US" sz="2400" dirty="0" smtClean="0"/>
              <a:t> </a:t>
            </a:r>
            <a:r>
              <a:rPr lang="en-US" sz="2400" dirty="0" err="1" smtClean="0"/>
              <a:t>masing-masing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6 </a:t>
            </a:r>
            <a:r>
              <a:rPr lang="en-US" sz="2400" dirty="0" err="1" smtClean="0"/>
              <a:t>anak</a:t>
            </a:r>
            <a:r>
              <a:rPr lang="en-US" sz="2400" dirty="0" smtClean="0"/>
              <a:t> </a:t>
            </a:r>
            <a:r>
              <a:rPr lang="en-US" sz="2400" dirty="0" err="1" smtClean="0"/>
              <a:t>penderita</a:t>
            </a:r>
            <a:r>
              <a:rPr lang="en-US" sz="2400" dirty="0" smtClean="0"/>
              <a:t> </a:t>
            </a:r>
            <a:r>
              <a:rPr lang="en-US" sz="2400" dirty="0" err="1" smtClean="0"/>
              <a:t>tuli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5 </a:t>
            </a:r>
            <a:r>
              <a:rPr lang="en-US" sz="2400" dirty="0" err="1" smtClean="0"/>
              <a:t>anak</a:t>
            </a:r>
            <a:r>
              <a:rPr lang="en-US" sz="2400" dirty="0" smtClean="0"/>
              <a:t> normal. </a:t>
            </a:r>
            <a:r>
              <a:rPr lang="en-US" sz="2400" dirty="0" err="1" smtClean="0"/>
              <a:t>Diukur</a:t>
            </a:r>
            <a:r>
              <a:rPr lang="en-US" sz="2400" dirty="0" smtClean="0"/>
              <a:t> </a:t>
            </a:r>
            <a:r>
              <a:rPr lang="en-US" sz="2400" dirty="0" err="1" smtClean="0"/>
              <a:t>tingkat</a:t>
            </a:r>
            <a:r>
              <a:rPr lang="en-US" sz="2400" dirty="0" smtClean="0"/>
              <a:t> </a:t>
            </a:r>
            <a:r>
              <a:rPr lang="en-US" sz="2400" dirty="0" err="1" smtClean="0"/>
              <a:t>pergerakan</a:t>
            </a:r>
            <a:r>
              <a:rPr lang="en-US" sz="2400" dirty="0" smtClean="0"/>
              <a:t> </a:t>
            </a:r>
            <a:r>
              <a:rPr lang="en-US" sz="2400" dirty="0" err="1" smtClean="0"/>
              <a:t>matanya</a:t>
            </a:r>
            <a:r>
              <a:rPr lang="en-US" sz="2400" dirty="0" smtClean="0"/>
              <a:t>. Data yang </a:t>
            </a:r>
            <a:r>
              <a:rPr lang="en-US" sz="2400" dirty="0" err="1" smtClean="0"/>
              <a:t>diperoleh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berikut</a:t>
            </a:r>
            <a:r>
              <a:rPr lang="en-US" sz="2400" dirty="0" smtClean="0"/>
              <a:t> : 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62200" y="3352800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Mann Whitney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694208"/>
              </p:ext>
            </p:extLst>
          </p:nvPr>
        </p:nvGraphicFramePr>
        <p:xfrm>
          <a:off x="584200" y="1366681"/>
          <a:ext cx="4064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 (10)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 (2)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5.3 (11)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3.9 (8)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4.1 (9)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2.0 (1)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 (4)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 (3)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 (7)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 (6)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 (5)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33487" y="142497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T1 = 10 + 11 + 9 + 4 +7 + 5 = 46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3487" y="186158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T2 = 2 + 8 + 1 + 3 + 6 = 20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3487" y="2298182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U1 = n1 n2 + n1 (n1 + 1) / 2 – T1</a:t>
            </a:r>
          </a:p>
          <a:p>
            <a:r>
              <a:rPr lang="en-US" dirty="0" smtClean="0"/>
              <a:t>= (6) (5) + (6) (7) / 2 – 46</a:t>
            </a:r>
          </a:p>
          <a:p>
            <a:r>
              <a:rPr lang="en-US" dirty="0" smtClean="0"/>
              <a:t>= 5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3487" y="3282691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U2 = n1 n2 + n2 (n2 + 1) / 2 – T2</a:t>
            </a:r>
          </a:p>
          <a:p>
            <a:r>
              <a:rPr lang="en-US" dirty="0" smtClean="0"/>
              <a:t>= (6) (5) + (5) (6) / 2 – 20</a:t>
            </a:r>
          </a:p>
          <a:p>
            <a:r>
              <a:rPr lang="en-US" dirty="0" smtClean="0"/>
              <a:t>= 25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7287" y="4267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 = min(U1, U2) = min (5, 25) = 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57287" y="476209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kritis</a:t>
            </a:r>
            <a:r>
              <a:rPr lang="en-US" dirty="0" smtClean="0"/>
              <a:t> = 3 (</a:t>
            </a:r>
            <a:r>
              <a:rPr lang="en-US" dirty="0" err="1" smtClean="0"/>
              <a:t>lihat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Tolak</a:t>
            </a:r>
            <a:r>
              <a:rPr lang="en-US" dirty="0" smtClean="0">
                <a:sym typeface="Wingdings" pitchFamily="2" charset="2"/>
              </a:rPr>
              <a:t> H0, </a:t>
            </a:r>
            <a:r>
              <a:rPr lang="en-US" dirty="0" err="1" smtClean="0">
                <a:sym typeface="Wingdings" pitchFamily="2" charset="2"/>
              </a:rPr>
              <a:t>artinya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nilai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tengah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kedua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populasi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berbeda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0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Mann Whitney </a:t>
            </a:r>
            <a:r>
              <a:rPr lang="en-US" dirty="0" err="1" smtClean="0"/>
              <a:t>dengan</a:t>
            </a:r>
            <a:r>
              <a:rPr lang="en-US" dirty="0" smtClean="0"/>
              <a:t>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Menguji</a:t>
            </a:r>
            <a:r>
              <a:rPr lang="en-US" dirty="0" smtClean="0"/>
              <a:t> </a:t>
            </a:r>
            <a:r>
              <a:rPr lang="en-US" dirty="0" err="1" smtClean="0"/>
              <a:t>kesamaan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total </a:t>
            </a:r>
            <a:r>
              <a:rPr lang="en-US" dirty="0" err="1" smtClean="0"/>
              <a:t>realisasi</a:t>
            </a:r>
            <a:r>
              <a:rPr lang="en-US" dirty="0" smtClean="0"/>
              <a:t> APBD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wilayah</a:t>
            </a:r>
            <a:r>
              <a:rPr lang="en-US" dirty="0" smtClean="0"/>
              <a:t> KABUPATEN </a:t>
            </a:r>
            <a:r>
              <a:rPr lang="en-US" dirty="0" err="1" smtClean="0"/>
              <a:t>dan</a:t>
            </a:r>
            <a:r>
              <a:rPr lang="en-US" dirty="0" smtClean="0"/>
              <a:t> KOTA</a:t>
            </a:r>
          </a:p>
          <a:p>
            <a:r>
              <a:rPr lang="en-US" dirty="0" err="1" smtClean="0"/>
              <a:t>Menggunakan</a:t>
            </a:r>
            <a:r>
              <a:rPr lang="en-US" dirty="0" smtClean="0"/>
              <a:t> Mann-Whitney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Mann Whitney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96" y="1749431"/>
            <a:ext cx="7050181" cy="397201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396752" y="679501"/>
            <a:ext cx="2483224" cy="925181"/>
          </a:xfrm>
          <a:prstGeom prst="wedgeRoundRectCallout">
            <a:avLst>
              <a:gd name="adj1" fmla="val 7470"/>
              <a:gd name="adj2" fmla="val 3469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pilih</a:t>
            </a:r>
            <a:r>
              <a:rPr lang="en-US" dirty="0" smtClean="0">
                <a:solidFill>
                  <a:srgbClr val="FF0000"/>
                </a:solidFill>
              </a:rPr>
              <a:t> menu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 INDEPENDENT SAMPLEs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Mann Whitney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6900" y="1825625"/>
            <a:ext cx="2667000" cy="1619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25625"/>
            <a:ext cx="4754076" cy="362743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01170" y="5453062"/>
            <a:ext cx="2483224" cy="925181"/>
          </a:xfrm>
          <a:prstGeom prst="wedgeRoundRectCallout">
            <a:avLst>
              <a:gd name="adj1" fmla="val -31158"/>
              <a:gd name="adj2" fmla="val -13272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pilih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MANN-WHITNEY 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982135" y="4124469"/>
            <a:ext cx="2483224" cy="925181"/>
          </a:xfrm>
          <a:prstGeom prst="wedgeRoundRectCallout">
            <a:avLst>
              <a:gd name="adj1" fmla="val -86032"/>
              <a:gd name="adj2" fmla="val -8621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pilih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variabel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grup-nya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 Test </a:t>
            </a:r>
            <a:r>
              <a:rPr lang="en-US" dirty="0" err="1" smtClean="0"/>
              <a:t>dan</a:t>
            </a:r>
            <a:r>
              <a:rPr lang="en-US" dirty="0" smtClean="0"/>
              <a:t> Wilcoxon Signed-Rank Test</a:t>
            </a:r>
            <a:br>
              <a:rPr lang="en-US" dirty="0" smtClean="0"/>
            </a:br>
            <a:r>
              <a:rPr lang="en-US" sz="2400" dirty="0" err="1" smtClean="0"/>
              <a:t>uji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tengah</a:t>
            </a:r>
            <a:r>
              <a:rPr lang="en-US" sz="2400" dirty="0" smtClean="0"/>
              <a:t> </a:t>
            </a:r>
            <a:r>
              <a:rPr lang="en-US" sz="2400" dirty="0" err="1" smtClean="0"/>
              <a:t>sebuah</a:t>
            </a:r>
            <a:r>
              <a:rPr lang="en-US" sz="2400" dirty="0" smtClean="0"/>
              <a:t> </a:t>
            </a:r>
            <a:r>
              <a:rPr lang="en-US" sz="2400" dirty="0" err="1" smtClean="0"/>
              <a:t>populasi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Mann Whitney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24" y="1691154"/>
            <a:ext cx="5135935" cy="46715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/>
              <p:cNvSpPr/>
              <p:nvPr/>
            </p:nvSpPr>
            <p:spPr>
              <a:xfrm>
                <a:off x="5907741" y="3564358"/>
                <a:ext cx="2483224" cy="925181"/>
              </a:xfrm>
              <a:prstGeom prst="wedgeRoundRectCallout">
                <a:avLst>
                  <a:gd name="adj1" fmla="val -113468"/>
                  <a:gd name="adj2" fmla="val 165722"/>
                  <a:gd name="adj3" fmla="val 16667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FF0000"/>
                    </a:solidFill>
                  </a:rPr>
                  <a:t>Nilai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p-value &gt;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kesimpulan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TERIMA H0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741" y="3564358"/>
                <a:ext cx="2483224" cy="925181"/>
              </a:xfrm>
              <a:prstGeom prst="wedgeRoundRectCallout">
                <a:avLst>
                  <a:gd name="adj1" fmla="val -113468"/>
                  <a:gd name="adj2" fmla="val 16572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8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Kruskal</a:t>
            </a:r>
            <a:r>
              <a:rPr lang="en-US" dirty="0" smtClean="0"/>
              <a:t>-Wallis Test</a:t>
            </a:r>
            <a:br>
              <a:rPr lang="en-US" dirty="0" smtClean="0"/>
            </a:br>
            <a:r>
              <a:rPr lang="en-US" sz="2400" dirty="0" err="1" smtClean="0"/>
              <a:t>uji</a:t>
            </a:r>
            <a:r>
              <a:rPr lang="en-US" sz="2400" dirty="0" smtClean="0"/>
              <a:t> </a:t>
            </a:r>
            <a:r>
              <a:rPr lang="en-US" sz="2400" dirty="0" err="1" smtClean="0"/>
              <a:t>perbandingan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tengah</a:t>
            </a:r>
            <a:r>
              <a:rPr lang="en-US" sz="2400" dirty="0" smtClean="0"/>
              <a:t> </a:t>
            </a:r>
            <a:r>
              <a:rPr lang="en-US" sz="2400" dirty="0" err="1" smtClean="0"/>
              <a:t>beberapa</a:t>
            </a:r>
            <a:r>
              <a:rPr lang="en-US" sz="2400" dirty="0" smtClean="0"/>
              <a:t> </a:t>
            </a:r>
            <a:r>
              <a:rPr lang="en-US" sz="2400" dirty="0" err="1" smtClean="0"/>
              <a:t>populasi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4800" y="1447800"/>
            <a:ext cx="8534400" cy="510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indent="-4572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Bentuk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umum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dari</a:t>
            </a:r>
            <a:r>
              <a:rPr lang="en-US" sz="2400" dirty="0" smtClean="0">
                <a:solidFill>
                  <a:schemeClr val="tx1"/>
                </a:solidFill>
              </a:rPr>
              <a:t> Mann Whitney test, </a:t>
            </a:r>
            <a:r>
              <a:rPr lang="en-US" sz="2400" dirty="0" err="1" smtClean="0">
                <a:solidFill>
                  <a:schemeClr val="tx1"/>
                </a:solidFill>
              </a:rPr>
              <a:t>merupakan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analisis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nonparametrik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untuk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analisis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ragam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satu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arah</a:t>
            </a:r>
            <a:r>
              <a:rPr lang="en-US" sz="2400" dirty="0" smtClean="0">
                <a:solidFill>
                  <a:schemeClr val="tx1"/>
                </a:solidFill>
              </a:rPr>
              <a:t> (ANOVA)</a:t>
            </a:r>
          </a:p>
          <a:p>
            <a:pPr marL="9144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Data yang </a:t>
            </a:r>
            <a:r>
              <a:rPr lang="en-US" sz="2400" dirty="0" err="1" smtClean="0">
                <a:solidFill>
                  <a:schemeClr val="tx1"/>
                </a:solidFill>
              </a:rPr>
              <a:t>digunakan</a:t>
            </a:r>
            <a:r>
              <a:rPr lang="en-US" sz="2400" dirty="0" smtClean="0">
                <a:solidFill>
                  <a:schemeClr val="tx1"/>
                </a:solidFill>
              </a:rPr>
              <a:t> minimal ordinal</a:t>
            </a:r>
          </a:p>
          <a:p>
            <a:pPr marL="914400" indent="-4572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Asumsi</a:t>
            </a:r>
            <a:r>
              <a:rPr lang="en-US" sz="2400" dirty="0" smtClean="0">
                <a:solidFill>
                  <a:schemeClr val="tx1"/>
                </a:solidFill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</a:rPr>
              <a:t>digunakan</a:t>
            </a:r>
            <a:r>
              <a:rPr lang="en-US" sz="2400" dirty="0" smtClean="0">
                <a:solidFill>
                  <a:schemeClr val="tx1"/>
                </a:solidFill>
              </a:rPr>
              <a:t> : </a:t>
            </a:r>
            <a:r>
              <a:rPr lang="en-US" sz="2400" dirty="0" err="1" smtClean="0">
                <a:solidFill>
                  <a:schemeClr val="tx1"/>
                </a:solidFill>
              </a:rPr>
              <a:t>antar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populasi</a:t>
            </a:r>
            <a:r>
              <a:rPr lang="en-US" sz="2400" dirty="0" smtClean="0">
                <a:solidFill>
                  <a:schemeClr val="tx1"/>
                </a:solidFill>
              </a:rPr>
              <a:t> (group) </a:t>
            </a:r>
            <a:r>
              <a:rPr lang="en-US" sz="2400" dirty="0" err="1" smtClean="0">
                <a:solidFill>
                  <a:schemeClr val="tx1"/>
                </a:solidFill>
              </a:rPr>
              <a:t>saling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bebas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dan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setiap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pengamatan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ditarik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secara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acak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914400" indent="-4572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Membandingkan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kesamaan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lebih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dari</a:t>
            </a:r>
            <a:r>
              <a:rPr lang="en-US" sz="2400" dirty="0" smtClean="0">
                <a:solidFill>
                  <a:schemeClr val="tx1"/>
                </a:solidFill>
              </a:rPr>
              <a:t> 2 </a:t>
            </a:r>
            <a:r>
              <a:rPr lang="en-US" sz="2400" dirty="0" err="1" smtClean="0">
                <a:solidFill>
                  <a:schemeClr val="tx1"/>
                </a:solidFill>
              </a:rPr>
              <a:t>populasi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1828800" lvl="3" indent="-457200"/>
            <a:r>
              <a:rPr lang="en-US" sz="2400" dirty="0" smtClean="0">
                <a:solidFill>
                  <a:schemeClr val="tx1"/>
                </a:solidFill>
              </a:rPr>
              <a:t>H0 : k </a:t>
            </a:r>
            <a:r>
              <a:rPr lang="en-US" sz="2400" dirty="0" err="1" smtClean="0">
                <a:solidFill>
                  <a:schemeClr val="tx1"/>
                </a:solidFill>
              </a:rPr>
              <a:t>populasi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sama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1828800" lvl="3" indent="-457200"/>
            <a:r>
              <a:rPr lang="en-US" sz="2400" dirty="0" smtClean="0">
                <a:solidFill>
                  <a:schemeClr val="tx1"/>
                </a:solidFill>
              </a:rPr>
              <a:t>H1 : Minimal </a:t>
            </a:r>
            <a:r>
              <a:rPr lang="en-US" sz="2400" dirty="0" err="1" smtClean="0">
                <a:solidFill>
                  <a:schemeClr val="tx1"/>
                </a:solidFill>
              </a:rPr>
              <a:t>satu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dari</a:t>
            </a:r>
            <a:r>
              <a:rPr lang="en-US" sz="2400" dirty="0" smtClean="0">
                <a:solidFill>
                  <a:schemeClr val="tx1"/>
                </a:solidFill>
              </a:rPr>
              <a:t> k </a:t>
            </a:r>
            <a:r>
              <a:rPr lang="en-US" sz="2400" dirty="0" err="1" smtClean="0">
                <a:solidFill>
                  <a:schemeClr val="tx1"/>
                </a:solidFill>
              </a:rPr>
              <a:t>populasi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tersebut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ada</a:t>
            </a:r>
            <a:r>
              <a:rPr lang="en-US" sz="2400" dirty="0" smtClean="0">
                <a:solidFill>
                  <a:schemeClr val="tx1"/>
                </a:solidFill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</a:rPr>
              <a:t>berbeda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Uji</a:t>
            </a:r>
            <a:r>
              <a:rPr lang="en-US" sz="3600" dirty="0" smtClean="0"/>
              <a:t> </a:t>
            </a:r>
            <a:r>
              <a:rPr lang="en-US" sz="3600" dirty="0" err="1" smtClean="0"/>
              <a:t>Kruskall</a:t>
            </a:r>
            <a:r>
              <a:rPr lang="en-US" sz="3600" dirty="0" smtClean="0"/>
              <a:t> Wallis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463800" y="1676400"/>
          <a:ext cx="3784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4" name="Equation" r:id="rId3" imgW="1892160" imgH="507960" progId="Equation.3">
                  <p:embed/>
                </p:oleObj>
              </mc:Choice>
              <mc:Fallback>
                <p:oleObj name="Equation" r:id="rId3" imgW="1892160" imgH="50796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1676400"/>
                        <a:ext cx="37846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676400" y="3200400"/>
            <a:ext cx="57912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k =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dirty="0" err="1" smtClean="0"/>
              <a:t>populasi</a:t>
            </a:r>
            <a:r>
              <a:rPr lang="en-US" sz="2000" dirty="0" smtClean="0"/>
              <a:t> (group)</a:t>
            </a:r>
          </a:p>
          <a:p>
            <a:r>
              <a:rPr lang="en-US" sz="2000" dirty="0" smtClean="0"/>
              <a:t>n =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total </a:t>
            </a:r>
            <a:r>
              <a:rPr lang="en-US" sz="2000" dirty="0" err="1" smtClean="0"/>
              <a:t>pengamatan</a:t>
            </a:r>
            <a:endParaRPr lang="en-US" sz="2000" dirty="0" smtClean="0"/>
          </a:p>
          <a:p>
            <a:r>
              <a:rPr lang="en-US" sz="2000" dirty="0" err="1" smtClean="0"/>
              <a:t>T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= total </a:t>
            </a:r>
            <a:r>
              <a:rPr lang="en-US" sz="2000" dirty="0" err="1" smtClean="0"/>
              <a:t>peringkat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group </a:t>
            </a:r>
            <a:r>
              <a:rPr lang="en-US" sz="2000" dirty="0" err="1" smtClean="0"/>
              <a:t>ke</a:t>
            </a:r>
            <a:r>
              <a:rPr lang="en-US" sz="2000" dirty="0" smtClean="0"/>
              <a:t>-j</a:t>
            </a:r>
          </a:p>
          <a:p>
            <a:r>
              <a:rPr lang="en-US" sz="2000" dirty="0" err="1" smtClean="0"/>
              <a:t>n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 =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dirty="0" err="1" smtClean="0"/>
              <a:t>pengamatan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group </a:t>
            </a:r>
            <a:r>
              <a:rPr lang="en-US" sz="2000" dirty="0" err="1" smtClean="0"/>
              <a:t>ke</a:t>
            </a:r>
            <a:r>
              <a:rPr lang="en-US" sz="2000" dirty="0" smtClean="0"/>
              <a:t>-j</a:t>
            </a:r>
          </a:p>
          <a:p>
            <a:r>
              <a:rPr lang="en-US" sz="2000" dirty="0" smtClean="0"/>
              <a:t>K </a:t>
            </a:r>
            <a:r>
              <a:rPr lang="en-US" sz="2000" dirty="0" smtClean="0">
                <a:sym typeface="Symbol"/>
              </a:rPr>
              <a:t> </a:t>
            </a:r>
            <a:r>
              <a:rPr lang="en-US" sz="2000" baseline="30000" dirty="0" smtClean="0">
                <a:sym typeface="Symbol"/>
              </a:rPr>
              <a:t>2</a:t>
            </a:r>
            <a:r>
              <a:rPr lang="en-US" sz="2000" dirty="0" smtClean="0">
                <a:sym typeface="Symbol"/>
              </a:rPr>
              <a:t> </a:t>
            </a:r>
            <a:r>
              <a:rPr lang="en-US" sz="2000" dirty="0" err="1" smtClean="0">
                <a:sym typeface="Symbol"/>
              </a:rPr>
              <a:t>dengan</a:t>
            </a:r>
            <a:r>
              <a:rPr lang="en-US" sz="2000" dirty="0" smtClean="0">
                <a:sym typeface="Symbol"/>
              </a:rPr>
              <a:t> db = k-1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--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/>
              <a:t>Kruskall</a:t>
            </a:r>
            <a:r>
              <a:rPr lang="en-US" dirty="0"/>
              <a:t> Wallis</a:t>
            </a:r>
          </a:p>
        </p:txBody>
      </p:sp>
    </p:spTree>
    <p:extLst>
      <p:ext uri="{BB962C8B-B14F-4D97-AF65-F5344CB8AC3E}">
        <p14:creationId xmlns:p14="http://schemas.microsoft.com/office/powerpoint/2010/main" val="1691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2"/>
          <a:srcRect l="26260"/>
          <a:stretch/>
        </p:blipFill>
        <p:spPr bwMode="auto">
          <a:xfrm>
            <a:off x="808522" y="1556234"/>
            <a:ext cx="4544377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Kruskal</a:t>
            </a:r>
            <a:r>
              <a:rPr lang="en-US" dirty="0" smtClean="0"/>
              <a:t> Wallis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0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650" y="1488808"/>
            <a:ext cx="610552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 smtClean="0"/>
              <a:t>Kruskal</a:t>
            </a:r>
            <a:r>
              <a:rPr lang="en-US" dirty="0" smtClean="0"/>
              <a:t> </a:t>
            </a:r>
            <a:r>
              <a:rPr lang="en-US" dirty="0"/>
              <a:t>Wallis</a:t>
            </a:r>
          </a:p>
        </p:txBody>
      </p:sp>
    </p:spTree>
    <p:extLst>
      <p:ext uri="{BB962C8B-B14F-4D97-AF65-F5344CB8AC3E}">
        <p14:creationId xmlns:p14="http://schemas.microsoft.com/office/powerpoint/2010/main" val="179903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85136"/>
            <a:ext cx="5029200" cy="99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 b="63180"/>
          <a:stretch>
            <a:fillRect/>
          </a:stretch>
        </p:blipFill>
        <p:spPr bwMode="auto">
          <a:xfrm>
            <a:off x="533400" y="2618623"/>
            <a:ext cx="55245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 rotWithShape="1">
          <a:blip r:embed="rId4"/>
          <a:srcRect t="88462"/>
          <a:stretch/>
        </p:blipFill>
        <p:spPr bwMode="auto">
          <a:xfrm>
            <a:off x="657526" y="5923746"/>
            <a:ext cx="382237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 t="60251"/>
          <a:stretch>
            <a:fillRect/>
          </a:stretch>
        </p:blipFill>
        <p:spPr bwMode="auto">
          <a:xfrm>
            <a:off x="533400" y="3456823"/>
            <a:ext cx="55245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722324" y="4478844"/>
            <a:ext cx="37930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ym typeface="Symbol"/>
              </a:rPr>
              <a:t>2 = </a:t>
            </a:r>
            <a:r>
              <a:rPr lang="en-US" sz="2800" b="1" dirty="0" smtClean="0"/>
              <a:t>5.99 (</a:t>
            </a:r>
            <a:r>
              <a:rPr lang="en-US" sz="2800" b="1" dirty="0" smtClean="0">
                <a:sym typeface="Symbol"/>
              </a:rPr>
              <a:t>=5%, db = 2)</a:t>
            </a:r>
          </a:p>
          <a:p>
            <a:r>
              <a:rPr lang="en-US" sz="2800" b="1" dirty="0" smtClean="0">
                <a:sym typeface="Wingdings" pitchFamily="2" charset="2"/>
              </a:rPr>
              <a:t> </a:t>
            </a:r>
            <a:r>
              <a:rPr lang="en-US" sz="2800" b="1" dirty="0" err="1" smtClean="0">
                <a:sym typeface="Wingdings" pitchFamily="2" charset="2"/>
              </a:rPr>
              <a:t>Tolak</a:t>
            </a:r>
            <a:r>
              <a:rPr lang="en-US" sz="2800" b="1" dirty="0" smtClean="0">
                <a:sym typeface="Wingdings" pitchFamily="2" charset="2"/>
              </a:rPr>
              <a:t> H0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Kruskal</a:t>
            </a:r>
            <a:r>
              <a:rPr lang="en-US" dirty="0"/>
              <a:t> Wallis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/>
          <a:srcRect b="75351"/>
          <a:stretch/>
        </p:blipFill>
        <p:spPr bwMode="auto">
          <a:xfrm>
            <a:off x="628650" y="4478844"/>
            <a:ext cx="3129142" cy="834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/>
          <a:srcRect t="39775" b="46914"/>
          <a:stretch/>
        </p:blipFill>
        <p:spPr bwMode="auto">
          <a:xfrm>
            <a:off x="628650" y="5431324"/>
            <a:ext cx="3129142" cy="45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1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Kruskall</a:t>
            </a:r>
            <a:r>
              <a:rPr lang="en-US" dirty="0"/>
              <a:t> </a:t>
            </a:r>
            <a:r>
              <a:rPr lang="en-US" dirty="0" smtClean="0"/>
              <a:t>Wallis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smtClean="0"/>
              <a:t>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Membandingkan</a:t>
            </a:r>
            <a:r>
              <a:rPr lang="en-US" dirty="0" smtClean="0"/>
              <a:t> rata-rata total </a:t>
            </a:r>
            <a:r>
              <a:rPr lang="en-US" dirty="0" err="1" smtClean="0"/>
              <a:t>realisasi</a:t>
            </a:r>
            <a:r>
              <a:rPr lang="en-US" dirty="0" smtClean="0"/>
              <a:t> APBD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grup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Kabupaten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P. </a:t>
            </a:r>
            <a:r>
              <a:rPr lang="en-US" dirty="0" err="1" smtClean="0"/>
              <a:t>Jawa</a:t>
            </a:r>
            <a:endParaRPr lang="en-US" dirty="0" smtClean="0"/>
          </a:p>
          <a:p>
            <a:pPr lvl="1"/>
            <a:r>
              <a:rPr lang="en-US" dirty="0" smtClean="0"/>
              <a:t>Kota di </a:t>
            </a:r>
            <a:r>
              <a:rPr lang="en-US" dirty="0" err="1" smtClean="0"/>
              <a:t>Luar</a:t>
            </a:r>
            <a:r>
              <a:rPr lang="en-US" dirty="0" smtClean="0"/>
              <a:t> P. </a:t>
            </a:r>
            <a:r>
              <a:rPr lang="en-US" dirty="0" err="1" smtClean="0"/>
              <a:t>Jawa</a:t>
            </a:r>
            <a:endParaRPr lang="en-US" dirty="0" smtClean="0"/>
          </a:p>
          <a:p>
            <a:pPr lvl="1"/>
            <a:r>
              <a:rPr lang="en-US" dirty="0" err="1" smtClean="0"/>
              <a:t>Kab</a:t>
            </a:r>
            <a:r>
              <a:rPr lang="en-US" dirty="0" smtClean="0"/>
              <a:t>/Kota di P. </a:t>
            </a:r>
            <a:r>
              <a:rPr lang="en-US" dirty="0" err="1" smtClean="0"/>
              <a:t>Jawa</a:t>
            </a:r>
            <a:endParaRPr lang="en-US" dirty="0" smtClean="0"/>
          </a:p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grup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WILAYAH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677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Kruskall</a:t>
            </a:r>
            <a:r>
              <a:rPr lang="en-US" dirty="0"/>
              <a:t> Wallis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8" y="1825625"/>
            <a:ext cx="7472643" cy="421002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280212" y="1363034"/>
            <a:ext cx="2483224" cy="925181"/>
          </a:xfrm>
          <a:prstGeom prst="wedgeRoundRectCallout">
            <a:avLst>
              <a:gd name="adj1" fmla="val 9998"/>
              <a:gd name="adj2" fmla="val 32269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pilih</a:t>
            </a:r>
            <a:r>
              <a:rPr lang="en-US" dirty="0" smtClean="0">
                <a:solidFill>
                  <a:srgbClr val="FF0000"/>
                </a:solidFill>
              </a:rPr>
              <a:t> menu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k INDEPENDENT SAMPLES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Kruskall</a:t>
            </a:r>
            <a:r>
              <a:rPr lang="en-US" dirty="0"/>
              <a:t> Wallis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4687475" cy="366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825625"/>
            <a:ext cx="2667000" cy="197167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340626" y="4213810"/>
            <a:ext cx="1915795" cy="925181"/>
          </a:xfrm>
          <a:prstGeom prst="wedgeRoundRectCallout">
            <a:avLst>
              <a:gd name="adj1" fmla="val -151013"/>
              <a:gd name="adj2" fmla="val 390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pilih</a:t>
            </a:r>
            <a:r>
              <a:rPr lang="en-US" dirty="0" smtClean="0">
                <a:solidFill>
                  <a:srgbClr val="FF0000"/>
                </a:solidFill>
              </a:rPr>
              <a:t> menu 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Kruskal</a:t>
            </a:r>
            <a:r>
              <a:rPr lang="en-US" b="1" dirty="0" smtClean="0">
                <a:solidFill>
                  <a:srgbClr val="FF0000"/>
                </a:solidFill>
              </a:rPr>
              <a:t>-Wallis 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448925" y="3924925"/>
            <a:ext cx="2367815" cy="493072"/>
          </a:xfrm>
          <a:prstGeom prst="wedgeRoundRectCallout">
            <a:avLst>
              <a:gd name="adj1" fmla="val -30026"/>
              <a:gd name="adj2" fmla="val -17763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kode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wilayah</a:t>
            </a:r>
            <a:r>
              <a:rPr lang="en-US" dirty="0" smtClean="0">
                <a:solidFill>
                  <a:srgbClr val="FF0000"/>
                </a:solidFill>
              </a:rPr>
              <a:t> 1 s/d 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8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Test (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Hipotesis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baseline="-25000" dirty="0" smtClean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 smtClean="0">
                    <a:sym typeface="Symbol"/>
                  </a:rPr>
                  <a:t> 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baseline="-25000" dirty="0" smtClean="0">
                  <a:sym typeface="Symbol"/>
                </a:endParaRPr>
              </a:p>
              <a:p>
                <a:endParaRPr lang="en-US" dirty="0">
                  <a:sym typeface="Symbol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 smtClean="0">
                    <a:sym typeface="Symbol"/>
                  </a:rPr>
                  <a:t>Prosedur</a:t>
                </a:r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>
                    <a:sym typeface="Symbol"/>
                  </a:rPr>
                  <a:t>, </a:t>
                </a:r>
                <a:r>
                  <a:rPr lang="en-US" dirty="0" err="1" smtClean="0">
                    <a:sym typeface="Symbol"/>
                  </a:rPr>
                  <a:t>banyaknya</a:t>
                </a:r>
                <a:r>
                  <a:rPr lang="en-US" dirty="0" smtClean="0">
                    <a:sym typeface="Symbol"/>
                  </a:rPr>
                  <a:t> data yang </a:t>
                </a:r>
                <a:r>
                  <a:rPr lang="en-US" dirty="0" err="1" smtClean="0">
                    <a:sym typeface="Symbol"/>
                  </a:rPr>
                  <a:t>nilainya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lebih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besar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daripada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 smtClean="0">
                    <a:sym typeface="Symbol"/>
                  </a:rPr>
                  <a:t>, </a:t>
                </a:r>
                <a:r>
                  <a:rPr lang="en-US" dirty="0" err="1" smtClean="0">
                    <a:sym typeface="Symbol"/>
                  </a:rPr>
                  <a:t>banyaknya</a:t>
                </a:r>
                <a:r>
                  <a:rPr lang="en-US" dirty="0" smtClean="0">
                    <a:sym typeface="Symbol"/>
                  </a:rPr>
                  <a:t> data yang </a:t>
                </a:r>
                <a:r>
                  <a:rPr lang="en-US" dirty="0" err="1" smtClean="0">
                    <a:sym typeface="Symbol"/>
                  </a:rPr>
                  <a:t>nilainya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lebih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kecil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daripada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+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−</m:t>
                        </m:r>
                      </m:sup>
                    </m:sSup>
                  </m:oMath>
                </a14:m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>
                    <a:sym typeface="Symbol"/>
                  </a:rPr>
                  <a:t>H</a:t>
                </a:r>
                <a:r>
                  <a:rPr lang="en-US" dirty="0" err="1" smtClean="0">
                    <a:sym typeface="Symbol"/>
                  </a:rPr>
                  <a:t>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⁡(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Symbol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/>
                              </a:rPr>
                              <m:t>+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)</m:t>
                    </m:r>
                  </m:oMath>
                </a14:m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𝑣𝑎𝑙𝑢𝑒</m:t>
                    </m:r>
                  </m:oMath>
                </a14:m>
                <a:r>
                  <a:rPr lang="en-US" dirty="0" smtClean="0">
                    <a:sym typeface="Symbol"/>
                  </a:rPr>
                  <a:t> yaitu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=2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dirty="0" smtClean="0">
                    <a:sym typeface="Symbol"/>
                  </a:rPr>
                  <a:t>; </a:t>
                </a:r>
                <a:r>
                  <a:rPr lang="en-US" dirty="0" err="1" smtClean="0">
                    <a:sym typeface="Symbol"/>
                  </a:rPr>
                  <a:t>dengan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𝑋</m:t>
                    </m:r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adalah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peubah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acak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binom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err="1" smtClean="0">
                    <a:sym typeface="Symbol"/>
                  </a:rPr>
                  <a:t>dan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=0.5</m:t>
                    </m:r>
                  </m:oMath>
                </a14:m>
                <a:endParaRPr lang="en-US" dirty="0" smtClean="0">
                  <a:sym typeface="Symbol"/>
                </a:endParaRPr>
              </a:p>
              <a:p>
                <a:pPr lvl="1">
                  <a:buNone/>
                </a:pPr>
                <a:endParaRPr lang="en-US" dirty="0" smtClean="0">
                  <a:sym typeface="Symbol"/>
                </a:endParaRPr>
              </a:p>
              <a:p>
                <a:pPr lvl="1">
                  <a:buNone/>
                </a:pPr>
                <a:endParaRPr lang="en-US" dirty="0">
                  <a:sym typeface="Symbol"/>
                </a:endParaRPr>
              </a:p>
              <a:p>
                <a:pPr lvl="1">
                  <a:buNone/>
                </a:pPr>
                <a:endParaRPr lang="en-US" dirty="0" smtClean="0">
                  <a:sym typeface="Symbol"/>
                </a:endParaRPr>
              </a:p>
              <a:p>
                <a:pPr lvl="1">
                  <a:buNone/>
                </a:pPr>
                <a:r>
                  <a:rPr lang="en-US" dirty="0" smtClean="0">
                    <a:sym typeface="Symbol"/>
                  </a:rPr>
                  <a:t>	</a:t>
                </a:r>
                <a:r>
                  <a:rPr lang="en-US" dirty="0" err="1" smtClean="0">
                    <a:sym typeface="Symbol"/>
                  </a:rPr>
                  <a:t>Tolak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jika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sym typeface="Symbol"/>
                      </a:rPr>
                      <m:t>𝑣𝑎𝑙𝑢𝑒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𝛼</m:t>
                    </m:r>
                  </m:oMath>
                </a14:m>
                <a:endParaRPr lang="en-US" dirty="0">
                  <a:sym typeface="Symbol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>
                <a:blip r:embed="rId3"/>
                <a:stretch>
                  <a:fillRect l="-1111" t="-3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742267" y="5029200"/>
          <a:ext cx="204893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4" imgW="1117440" imgH="457200" progId="Equation.3">
                  <p:embed/>
                </p:oleObj>
              </mc:Choice>
              <mc:Fallback>
                <p:oleObj name="Equation" r:id="rId4" imgW="1117440" imgH="4572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2267" y="5029200"/>
                        <a:ext cx="204893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5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Kruskall</a:t>
            </a:r>
            <a:r>
              <a:rPr lang="en-US" dirty="0"/>
              <a:t> Wallis </a:t>
            </a:r>
            <a:r>
              <a:rPr lang="en-US" dirty="0" err="1"/>
              <a:t>dengan</a:t>
            </a:r>
            <a:r>
              <a:rPr lang="en-US" dirty="0"/>
              <a:t> SPSS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65" y="1523961"/>
            <a:ext cx="3392026" cy="465300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809290" y="4518611"/>
            <a:ext cx="3160333" cy="925181"/>
          </a:xfrm>
          <a:prstGeom prst="wedgeRoundRectCallout">
            <a:avLst>
              <a:gd name="adj1" fmla="val -108414"/>
              <a:gd name="adj2" fmla="val -1741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nilai</a:t>
            </a:r>
            <a:r>
              <a:rPr lang="en-US" dirty="0" smtClean="0">
                <a:solidFill>
                  <a:srgbClr val="FF0000"/>
                </a:solidFill>
              </a:rPr>
              <a:t>-p</a:t>
            </a:r>
          </a:p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nilai</a:t>
            </a:r>
            <a:r>
              <a:rPr lang="en-US" b="1" dirty="0" smtClean="0">
                <a:solidFill>
                  <a:srgbClr val="FF0000"/>
                </a:solidFill>
              </a:rPr>
              <a:t>-p </a:t>
            </a:r>
            <a:r>
              <a:rPr lang="en-US" b="1" dirty="0" err="1" smtClean="0">
                <a:solidFill>
                  <a:srgbClr val="FF0000"/>
                </a:solidFill>
              </a:rPr>
              <a:t>kecil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kesimpulan</a:t>
            </a:r>
            <a:r>
              <a:rPr lang="en-US" b="1" dirty="0" smtClean="0">
                <a:solidFill>
                  <a:srgbClr val="FF0000"/>
                </a:solidFill>
              </a:rPr>
              <a:t>: TOLAK H0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90608" y="1601075"/>
            <a:ext cx="3160333" cy="1724831"/>
          </a:xfrm>
          <a:prstGeom prst="wedgeRoundRectCallout">
            <a:avLst>
              <a:gd name="adj1" fmla="val -76360"/>
              <a:gd name="adj2" fmla="val 223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wilayah</a:t>
            </a:r>
            <a:r>
              <a:rPr lang="en-US" dirty="0" smtClean="0">
                <a:solidFill>
                  <a:srgbClr val="FF0000"/>
                </a:solidFill>
              </a:rPr>
              <a:t> 3 (</a:t>
            </a:r>
            <a:r>
              <a:rPr lang="en-US" dirty="0" err="1" smtClean="0">
                <a:solidFill>
                  <a:srgbClr val="FF0000"/>
                </a:solidFill>
              </a:rPr>
              <a:t>kab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kota</a:t>
            </a:r>
            <a:r>
              <a:rPr lang="en-US" dirty="0" smtClean="0">
                <a:solidFill>
                  <a:srgbClr val="FF0000"/>
                </a:solidFill>
              </a:rPr>
              <a:t> di P. </a:t>
            </a:r>
            <a:r>
              <a:rPr lang="en-US" dirty="0" err="1" smtClean="0">
                <a:solidFill>
                  <a:srgbClr val="FF0000"/>
                </a:solidFill>
              </a:rPr>
              <a:t>Jawa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r>
              <a:rPr lang="en-US" dirty="0" err="1" smtClean="0">
                <a:solidFill>
                  <a:srgbClr val="FF0000"/>
                </a:solidFill>
              </a:rPr>
              <a:t>secara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umum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memiliki</a:t>
            </a:r>
            <a:r>
              <a:rPr lang="en-US" dirty="0" smtClean="0">
                <a:solidFill>
                  <a:srgbClr val="FF0000"/>
                </a:solidFill>
              </a:rPr>
              <a:t> total </a:t>
            </a:r>
            <a:r>
              <a:rPr lang="en-US" dirty="0" err="1" smtClean="0">
                <a:solidFill>
                  <a:srgbClr val="FF0000"/>
                </a:solidFill>
              </a:rPr>
              <a:t>realiasasi</a:t>
            </a:r>
            <a:r>
              <a:rPr lang="en-US" dirty="0" smtClean="0">
                <a:solidFill>
                  <a:srgbClr val="FF0000"/>
                </a:solidFill>
              </a:rPr>
              <a:t> APBD </a:t>
            </a:r>
            <a:r>
              <a:rPr lang="en-US" dirty="0" err="1" smtClean="0">
                <a:solidFill>
                  <a:srgbClr val="FF0000"/>
                </a:solidFill>
              </a:rPr>
              <a:t>lebih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besar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sedangkan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kabupaten</a:t>
            </a:r>
            <a:r>
              <a:rPr lang="en-US" dirty="0" smtClean="0">
                <a:solidFill>
                  <a:srgbClr val="FF0000"/>
                </a:solidFill>
              </a:rPr>
              <a:t> di </a:t>
            </a:r>
            <a:r>
              <a:rPr lang="en-US" dirty="0" err="1" smtClean="0">
                <a:solidFill>
                  <a:srgbClr val="FF0000"/>
                </a:solidFill>
              </a:rPr>
              <a:t>luar</a:t>
            </a:r>
            <a:r>
              <a:rPr lang="en-US" dirty="0" smtClean="0">
                <a:solidFill>
                  <a:srgbClr val="FF0000"/>
                </a:solidFill>
              </a:rPr>
              <a:t> P. </a:t>
            </a:r>
            <a:r>
              <a:rPr lang="en-US" dirty="0" err="1" smtClean="0">
                <a:solidFill>
                  <a:srgbClr val="FF0000"/>
                </a:solidFill>
              </a:rPr>
              <a:t>Jawa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sama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dengan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kota</a:t>
            </a:r>
            <a:r>
              <a:rPr lang="en-US" dirty="0" smtClean="0">
                <a:solidFill>
                  <a:srgbClr val="FF0000"/>
                </a:solidFill>
              </a:rPr>
              <a:t> di </a:t>
            </a:r>
            <a:r>
              <a:rPr lang="en-US" dirty="0" err="1" smtClean="0">
                <a:solidFill>
                  <a:srgbClr val="FF0000"/>
                </a:solidFill>
              </a:rPr>
              <a:t>luar</a:t>
            </a:r>
            <a:r>
              <a:rPr lang="en-US" dirty="0" smtClean="0">
                <a:solidFill>
                  <a:srgbClr val="FF0000"/>
                </a:solidFill>
              </a:rPr>
              <a:t> P. </a:t>
            </a:r>
            <a:r>
              <a:rPr lang="en-US" dirty="0" err="1" smtClean="0">
                <a:solidFill>
                  <a:srgbClr val="FF0000"/>
                </a:solidFill>
              </a:rPr>
              <a:t>Jawa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lanjut</a:t>
            </a:r>
            <a:r>
              <a:rPr lang="en-US" dirty="0" smtClean="0"/>
              <a:t> (</a:t>
            </a:r>
            <a:r>
              <a:rPr lang="en-US" dirty="0" err="1" smtClean="0"/>
              <a:t>manipulasi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mann</a:t>
            </a:r>
            <a:r>
              <a:rPr lang="en-US" dirty="0" smtClean="0"/>
              <a:t> </a:t>
            </a:r>
            <a:r>
              <a:rPr lang="en-US" dirty="0" err="1" smtClean="0"/>
              <a:t>whitney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post </a:t>
            </a:r>
            <a:r>
              <a:rPr lang="en-US" dirty="0" err="1" smtClean="0"/>
              <a:t>hocnya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Dipasangkan</a:t>
            </a:r>
            <a:r>
              <a:rPr lang="en-US" dirty="0" smtClean="0"/>
              <a:t> 1 vs 2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lanjut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26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FA84F1FF-EA00-4DFC-8ABA-92BCB195DC3B}" type="slidenum">
              <a:rPr lang="id-ID" smtClean="0"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4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Berdasarkan</a:t>
                </a:r>
                <a:r>
                  <a:rPr lang="en-US" dirty="0" smtClean="0"/>
                  <a:t> data </a:t>
                </a:r>
                <a:r>
                  <a:rPr lang="en-US" dirty="0" err="1" smtClean="0"/>
                  <a:t>berikut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ingin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diuji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= 60</a:t>
                </a:r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 60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76600" y="2362200"/>
          <a:ext cx="3200400" cy="329374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Responden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Nilai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3 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4 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45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30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8 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9 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64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10 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50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11 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78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414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12 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22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84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Tanda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7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= 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  <m:t>𝑋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  <m:t>  7</m:t>
                        </m:r>
                      </m:e>
                    </m:d>
                  </m:oMath>
                </a14:m>
                <a:endParaRPr lang="en-US" i="1" dirty="0" smtClean="0">
                  <a:latin typeface="Cambria Math" panose="02040503050406030204" pitchFamily="18" charset="0"/>
                  <a:sym typeface="Symbol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= 2 ∗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  <m:t>1 –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sym typeface="Symbol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  <m:t>𝑋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  <m:t> &lt; 7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>
                  <a:sym typeface="Symbol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ym typeface="Symbol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= 2 ∗ (1 –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/>
                      </a:rPr>
                      <m:t>  6))</m:t>
                    </m:r>
                  </m:oMath>
                </a14:m>
                <a:endParaRPr lang="en-US" dirty="0" smtClean="0">
                  <a:sym typeface="Symbol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  <a:sym typeface="Wingdings" pitchFamily="2" charset="2"/>
                  </a:rPr>
                  <a:t> 2 * (1 – BINOMDIST(6, 12, 0.5, 1))</a:t>
                </a:r>
              </a:p>
              <a:p>
                <a:pPr>
                  <a:buNone/>
                </a:pPr>
                <a:r>
                  <a:rPr lang="en-US" dirty="0" smtClean="0">
                    <a:sym typeface="Wingdings" pitchFamily="2" charset="2"/>
                  </a:rPr>
                  <a:t>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= 0.774</a:t>
                </a:r>
              </a:p>
              <a:p>
                <a:pPr>
                  <a:buNone/>
                </a:pPr>
                <a:r>
                  <a:rPr lang="en-US" dirty="0" smtClean="0">
                    <a:sym typeface="Wingdings" pitchFamily="2" charset="2"/>
                  </a:rPr>
                  <a:t> </a:t>
                </a:r>
                <a:r>
                  <a:rPr lang="en-US" dirty="0" err="1">
                    <a:sym typeface="Wingdings" pitchFamily="2" charset="2"/>
                  </a:rPr>
                  <a:t>m</a:t>
                </a:r>
                <a:r>
                  <a:rPr lang="en-US" dirty="0" err="1" smtClean="0">
                    <a:sym typeface="Wingdings" pitchFamily="2" charset="2"/>
                  </a:rPr>
                  <a:t>aka</a:t>
                </a:r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dirty="0" err="1" smtClean="0">
                    <a:sym typeface="Wingdings" pitchFamily="2" charset="2"/>
                  </a:rPr>
                  <a:t>Terima</a:t>
                </a:r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dirty="0" smtClean="0">
                    <a:sym typeface="Wingdings" pitchFamily="2" charset="2"/>
                  </a:rPr>
                  <a:t>H</a:t>
                </a:r>
                <a:r>
                  <a:rPr lang="en-US" baseline="-25000" dirty="0" smtClean="0">
                    <a:sym typeface="Wingdings" pitchFamily="2" charset="2"/>
                  </a:rPr>
                  <a:t>0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12593" y="38982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2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Wilcoxon Signed-Rank Test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Peringkat</a:t>
            </a:r>
            <a:r>
              <a:rPr lang="en-US" dirty="0" smtClean="0"/>
              <a:t> </a:t>
            </a:r>
            <a:r>
              <a:rPr lang="en-US" dirty="0" err="1" smtClean="0"/>
              <a:t>Bertanda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24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 smtClean="0"/>
                  <a:t>Hipotesis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baseline="-25000" dirty="0">
                  <a:sym typeface="Symbol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ym typeface="Symbol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𝜇</m:t>
                    </m:r>
                  </m:oMath>
                </a14:m>
                <a:r>
                  <a:rPr lang="en-US" dirty="0">
                    <a:sym typeface="Symbol"/>
                  </a:rPr>
                  <a:t> 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>
                  <a:sym typeface="Symbol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err="1" smtClean="0">
                    <a:sym typeface="Symbol"/>
                  </a:rPr>
                  <a:t>Prosedur</a:t>
                </a:r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Hitung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𝑑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𝑥𝑖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 − 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sym typeface="Symbol"/>
                      </a:rPr>
                      <m:t>0</m:t>
                    </m:r>
                  </m:oMath>
                </a14:m>
                <a:endParaRPr lang="en-US" baseline="-25000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Buang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𝑑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</m:oMath>
                </a14:m>
                <a:r>
                  <a:rPr lang="en-US" dirty="0" smtClean="0">
                    <a:sym typeface="Symbol"/>
                  </a:rPr>
                  <a:t> yang </a:t>
                </a:r>
                <a:r>
                  <a:rPr lang="en-US" dirty="0" err="1" smtClean="0">
                    <a:sym typeface="Symbol"/>
                  </a:rPr>
                  <a:t>bernilai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dirty="0" smtClean="0">
                    <a:sym typeface="Symbo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dirty="0" err="1" smtClean="0">
                    <a:sym typeface="Symbol"/>
                  </a:rPr>
                  <a:t>adalah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banyaknya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𝑑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dirty="0" smtClean="0">
                    <a:sym typeface="Symbol"/>
                  </a:rPr>
                  <a:t>yang </a:t>
                </a:r>
                <a:r>
                  <a:rPr lang="en-US" dirty="0" err="1" smtClean="0">
                    <a:sym typeface="Symbol"/>
                  </a:rPr>
                  <a:t>tidak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nol</a:t>
                </a:r>
                <a:endParaRPr lang="en-US" dirty="0" smtClean="0">
                  <a:sym typeface="Symbol"/>
                </a:endParaRPr>
              </a:p>
              <a:p>
                <a:pPr lvl="1"/>
                <a:r>
                  <a:rPr lang="en-US" dirty="0" err="1" smtClean="0">
                    <a:sym typeface="Symbol"/>
                  </a:rPr>
                  <a:t>Hilangkan</a:t>
                </a:r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tanda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+/−</m:t>
                    </m:r>
                  </m:oMath>
                </a14:m>
                <a:r>
                  <a:rPr lang="en-US" dirty="0" smtClean="0">
                    <a:sym typeface="Symbol"/>
                  </a:rPr>
                  <a:t> </a:t>
                </a:r>
                <a:r>
                  <a:rPr lang="en-US" dirty="0" err="1" smtClean="0">
                    <a:sym typeface="Symbol"/>
                  </a:rPr>
                  <a:t>dari</a:t>
                </a:r>
                <a:r>
                  <a:rPr lang="en-US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𝑑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  <a:sym typeface="Symbol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𝐷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baseline="-25000" dirty="0" smtClean="0">
                  <a:sym typeface="Symbol"/>
                </a:endParaRPr>
              </a:p>
              <a:p>
                <a:pPr lvl="1"/>
                <a:r>
                  <a:rPr lang="en-US" dirty="0" err="1" smtClean="0"/>
                  <a:t>Urutkan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 smtClean="0"/>
                  <a:t>dari</a:t>
                </a:r>
                <a:r>
                  <a:rPr lang="en-US" dirty="0" smtClean="0"/>
                  <a:t> yang </a:t>
                </a:r>
                <a:r>
                  <a:rPr lang="en-US" dirty="0" err="1" smtClean="0"/>
                  <a:t>terkecil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terbesar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beri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peringkat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𝑅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err="1" smtClean="0"/>
                  <a:t>Bubuhkan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tanda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 smtClean="0"/>
                  <a:t>  </a:t>
                </a:r>
                <a:r>
                  <a:rPr lang="en-US" dirty="0" err="1" smtClean="0"/>
                  <a:t>dari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 smtClean="0"/>
                  <a:t>kepada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aseline="-25000" dirty="0" smtClean="0"/>
              </a:p>
              <a:p>
                <a:pPr lvl="1"/>
                <a:r>
                  <a:rPr lang="en-US" dirty="0" err="1" smtClean="0"/>
                  <a:t>Hitung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, total </a:t>
                </a:r>
                <a:r>
                  <a:rPr lang="en-US" dirty="0" err="1" smtClean="0"/>
                  <a:t>peringkat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bertanda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2474"/>
                <a:ext cx="7886700" cy="4351338"/>
              </a:xfrm>
              <a:blipFill>
                <a:blip r:embed="rId2"/>
                <a:stretch>
                  <a:fillRect l="-1314" t="-308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5684</TotalTime>
  <Words>1577</Words>
  <Application>Microsoft Office PowerPoint</Application>
  <PresentationFormat>On-screen Show (4:3)</PresentationFormat>
  <Paragraphs>499</Paragraphs>
  <Slides>62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Symbol</vt:lpstr>
      <vt:lpstr>Times New Roman</vt:lpstr>
      <vt:lpstr>verdana</vt:lpstr>
      <vt:lpstr>verdana</vt:lpstr>
      <vt:lpstr>Wingdings</vt:lpstr>
      <vt:lpstr>Office Theme</vt:lpstr>
      <vt:lpstr>Equation</vt:lpstr>
      <vt:lpstr>Uji Statistika Non-Parametrik</vt:lpstr>
      <vt:lpstr>Pengantar</vt:lpstr>
      <vt:lpstr>Pengantar</vt:lpstr>
      <vt:lpstr>Outline</vt:lpstr>
      <vt:lpstr>Sign Test dan Wilcoxon Signed-Rank Test uji nilai tengah sebuah populasi</vt:lpstr>
      <vt:lpstr>Sign Test (Uji Tanda)</vt:lpstr>
      <vt:lpstr>Ilustrasi Uji Tanda</vt:lpstr>
      <vt:lpstr>Ilustrasi Uji Tanda</vt:lpstr>
      <vt:lpstr>Wilcoxon Signed-Rank Test  (Uji Peringkat Bertanda)</vt:lpstr>
      <vt:lpstr>Kriteria Penolakan H0</vt:lpstr>
      <vt:lpstr>Kriteria Penolakan H0</vt:lpstr>
      <vt:lpstr>Ilustrasi Uji Peringkat Bertanda</vt:lpstr>
      <vt:lpstr>Ilustrasi Uji Peringkat Bertanda</vt:lpstr>
      <vt:lpstr>Ilustrasi Uji Peringkat Bertanda</vt:lpstr>
      <vt:lpstr>Data yang digunakan</vt:lpstr>
      <vt:lpstr>Pemeriksaan Kenormalan Data</vt:lpstr>
      <vt:lpstr>Histogram</vt:lpstr>
      <vt:lpstr>Histogram di SPSS</vt:lpstr>
      <vt:lpstr>Histogram di SPSS</vt:lpstr>
      <vt:lpstr>Histogram Variabel Total </vt:lpstr>
      <vt:lpstr>Normal QQ-Plot</vt:lpstr>
      <vt:lpstr>QQ Plot di SPSS</vt:lpstr>
      <vt:lpstr>QQ Plot di SPSS</vt:lpstr>
      <vt:lpstr>QQ Plot di SPSS</vt:lpstr>
      <vt:lpstr>Kolmogorov-Smirnov Test</vt:lpstr>
      <vt:lpstr>Kolmogorov-Smirnov Test</vt:lpstr>
      <vt:lpstr>Kolmogorov-Smirnov Test</vt:lpstr>
      <vt:lpstr>Kolmogorov-Smirnov Test di SPSS</vt:lpstr>
      <vt:lpstr>Kolmogorov-Smirnov Test di SPSS</vt:lpstr>
      <vt:lpstr>Kolmogorov-Smirnov Test di SPSS</vt:lpstr>
      <vt:lpstr>Ilustrasi Sign Test &amp; Wilcoxon Signed-Rank Test </vt:lpstr>
      <vt:lpstr>Ilustrasi Sign Test &amp; Wilcoxon Signed-Rank Test </vt:lpstr>
      <vt:lpstr>Ilustrasi Sign Test &amp; Wilcoxon Signed-Rank Test </vt:lpstr>
      <vt:lpstr>Ilustrasi Sign Test &amp; Wilcoxon Signed-Rank Test </vt:lpstr>
      <vt:lpstr>Ilustrasi Sign Test &amp; Wilcoxon Signed-Rank Test </vt:lpstr>
      <vt:lpstr>Ilustrasi Sign Test &amp; Wilcoxon Signed-Rank Test </vt:lpstr>
      <vt:lpstr>Sign Test (binomial test)</vt:lpstr>
      <vt:lpstr>Sign Test (binomial test)</vt:lpstr>
      <vt:lpstr>Sign Test (binomial test)</vt:lpstr>
      <vt:lpstr>Mann-Whitney-Wilcoxon Test uji perbandingan nilai tengah dua populasi saling bebas</vt:lpstr>
      <vt:lpstr>Uji Mann-Whitney</vt:lpstr>
      <vt:lpstr>Uji Mann-Whitney</vt:lpstr>
      <vt:lpstr>Statistik Uji -- Uji Mann Whitney</vt:lpstr>
      <vt:lpstr>PowerPoint Presentation</vt:lpstr>
      <vt:lpstr>Ilustrasi Uji Mann Whitney</vt:lpstr>
      <vt:lpstr>Ilustrasi Uji Mann Whitney</vt:lpstr>
      <vt:lpstr>Ilustrasi Uji Mann Whitney dengan SPSS</vt:lpstr>
      <vt:lpstr>Ilustrasi Uji Mann Whitney dengan SPSS</vt:lpstr>
      <vt:lpstr>Ilustrasi Uji Mann Whitney dengan SPSS</vt:lpstr>
      <vt:lpstr>Ilustrasi Uji Mann Whitney dengan SPSS</vt:lpstr>
      <vt:lpstr>Kruskal-Wallis Test uji perbandingan nilai tengah beberapa populasi</vt:lpstr>
      <vt:lpstr>Uji Kruskall Wallis</vt:lpstr>
      <vt:lpstr>Statistik Uji -- Uji Kruskall Wallis</vt:lpstr>
      <vt:lpstr>Ilustrasi Uji Kruskal Wallis</vt:lpstr>
      <vt:lpstr>Ilustrasi Uji Kruskal Wallis</vt:lpstr>
      <vt:lpstr>Ilustrasi Uji Kruskal Wallis</vt:lpstr>
      <vt:lpstr>Ilustrasi Uji Kruskall Wallis dengan SPSS</vt:lpstr>
      <vt:lpstr>Ilustrasi Uji Kruskall Wallis dengan SPSS</vt:lpstr>
      <vt:lpstr>Ilustrasi Uji Kruskall Wallis dengan SPSS</vt:lpstr>
      <vt:lpstr>Ilustrasi Uji Kruskall Wallis dengan SPSS</vt:lpstr>
      <vt:lpstr>Uji lanjut (manipulasi dr mann whitney dengan post hocnya)</vt:lpstr>
      <vt:lpstr>Terima Kasih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</dc:creator>
  <cp:lastModifiedBy>LENOVO</cp:lastModifiedBy>
  <cp:revision>75</cp:revision>
  <dcterms:created xsi:type="dcterms:W3CDTF">2018-08-02T03:45:08Z</dcterms:created>
  <dcterms:modified xsi:type="dcterms:W3CDTF">2019-09-10T08:54:12Z</dcterms:modified>
</cp:coreProperties>
</file>